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2"/>
  </p:notesMasterIdLst>
  <p:handoutMasterIdLst>
    <p:handoutMasterId r:id="rId33"/>
  </p:handoutMasterIdLst>
  <p:sldIdLst>
    <p:sldId id="256" r:id="rId2"/>
    <p:sldId id="425" r:id="rId3"/>
    <p:sldId id="318" r:id="rId4"/>
    <p:sldId id="353" r:id="rId5"/>
    <p:sldId id="428" r:id="rId6"/>
    <p:sldId id="429" r:id="rId7"/>
    <p:sldId id="427" r:id="rId8"/>
    <p:sldId id="426" r:id="rId9"/>
    <p:sldId id="443" r:id="rId10"/>
    <p:sldId id="354" r:id="rId11"/>
    <p:sldId id="431" r:id="rId12"/>
    <p:sldId id="444" r:id="rId13"/>
    <p:sldId id="446" r:id="rId14"/>
    <p:sldId id="432" r:id="rId15"/>
    <p:sldId id="356" r:id="rId16"/>
    <p:sldId id="401" r:id="rId17"/>
    <p:sldId id="433" r:id="rId18"/>
    <p:sldId id="402" r:id="rId19"/>
    <p:sldId id="359" r:id="rId20"/>
    <p:sldId id="434" r:id="rId21"/>
    <p:sldId id="435" r:id="rId22"/>
    <p:sldId id="436" r:id="rId23"/>
    <p:sldId id="437" r:id="rId24"/>
    <p:sldId id="439" r:id="rId25"/>
    <p:sldId id="415" r:id="rId26"/>
    <p:sldId id="440" r:id="rId27"/>
    <p:sldId id="441" r:id="rId28"/>
    <p:sldId id="442" r:id="rId29"/>
    <p:sldId id="301" r:id="rId30"/>
    <p:sldId id="326" r:id="rId3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B22116"/>
    <a:srgbClr val="009900"/>
    <a:srgbClr val="FF9900"/>
    <a:srgbClr val="3333FF"/>
    <a:srgbClr val="B2B2B2"/>
    <a:srgbClr val="FF00FF"/>
    <a:srgbClr val="FF9933"/>
    <a:srgbClr val="FFFF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614" autoAdjust="0"/>
    <p:restoredTop sz="74383" autoAdjust="0"/>
  </p:normalViewPr>
  <p:slideViewPr>
    <p:cSldViewPr>
      <p:cViewPr varScale="1">
        <p:scale>
          <a:sx n="84" d="100"/>
          <a:sy n="84" d="100"/>
        </p:scale>
        <p:origin x="-23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zh-CN"/>
          </a:p>
        </p:txBody>
      </p:sp>
      <p:sp>
        <p:nvSpPr>
          <p:cNvPr id="2478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2478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zh-CN"/>
          </a:p>
        </p:txBody>
      </p:sp>
      <p:sp>
        <p:nvSpPr>
          <p:cNvPr id="2478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7B2B2C-8F97-4DD2-9DE9-C9F58350B527}"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zh-CN"/>
          </a:p>
        </p:txBody>
      </p:sp>
      <p:sp>
        <p:nvSpPr>
          <p:cNvPr id="2467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67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467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zh-CN"/>
          </a:p>
        </p:txBody>
      </p:sp>
      <p:sp>
        <p:nvSpPr>
          <p:cNvPr id="2467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4B1DEF5-F142-45B9-AF3C-96997AA023A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D16F461-F92F-4BA7-9FB6-965D8C243245}" type="slidenum">
              <a:rPr lang="zh-CN" altLang="en-US" smtClean="0"/>
              <a:pPr/>
              <a:t>1</a:t>
            </a:fld>
            <a:endParaRPr lang="en-US" altLang="zh-CN"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ltLang="zh-CN" dirty="0" smtClean="0"/>
              <a:t>1(+ next slide 0.5min).Hello everyone, it’s my pleasure to present our work. My name is Yu and I’m from </a:t>
            </a:r>
            <a:r>
              <a:rPr lang="en-US" altLang="zh-CN" dirty="0" err="1" smtClean="0"/>
              <a:t>Renmin</a:t>
            </a:r>
            <a:r>
              <a:rPr lang="en-US" altLang="zh-CN" dirty="0" smtClean="0"/>
              <a:t> University of China. This is a joint work with professor </a:t>
            </a:r>
            <a:r>
              <a:rPr lang="en-US" altLang="zh-CN" dirty="0" err="1" smtClean="0"/>
              <a:t>Zhewei</a:t>
            </a:r>
            <a:r>
              <a:rPr lang="en-US" altLang="zh-CN" dirty="0" smtClean="0"/>
              <a:t>, </a:t>
            </a:r>
            <a:r>
              <a:rPr lang="en-US" altLang="zh-CN" dirty="0" err="1" smtClean="0"/>
              <a:t>Xiaokui</a:t>
            </a:r>
            <a:r>
              <a:rPr lang="en-US" altLang="zh-CN" dirty="0" smtClean="0"/>
              <a:t> and </a:t>
            </a:r>
            <a:r>
              <a:rPr lang="en-US" altLang="zh-CN" dirty="0" err="1" smtClean="0"/>
              <a:t>Jiaheng</a:t>
            </a:r>
            <a:r>
              <a:rPr lang="en-US" altLang="zh-CN" dirty="0" smtClean="0"/>
              <a:t>. </a:t>
            </a:r>
            <a:r>
              <a:rPr lang="en-US" altLang="zh-CN" u="sng" dirty="0" smtClean="0"/>
              <a:t>It</a:t>
            </a:r>
            <a:r>
              <a:rPr lang="en-US" altLang="zh-CN" u="sng" baseline="0" dirty="0" smtClean="0"/>
              <a:t> deals with fast computation of</a:t>
            </a:r>
            <a:r>
              <a:rPr lang="en-US" altLang="zh-CN" u="sng" dirty="0" smtClean="0"/>
              <a:t> </a:t>
            </a:r>
            <a:r>
              <a:rPr lang="en-US" altLang="zh-CN" u="sng" dirty="0" err="1" smtClean="0"/>
              <a:t>SimRank</a:t>
            </a:r>
            <a:r>
              <a:rPr lang="en-US" altLang="zh-CN" u="sng" dirty="0" smtClean="0"/>
              <a:t> queries on large and dynamic graphs.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p:spPr>
        <p:txBody>
          <a:bodyPr/>
          <a:lstStyle/>
          <a:p>
            <a:r>
              <a:rPr lang="en-US" altLang="zh-CN" dirty="0" smtClean="0"/>
              <a:t>1.(+next slides 2min)In</a:t>
            </a:r>
            <a:r>
              <a:rPr lang="en-US" altLang="zh-CN" baseline="0" dirty="0" smtClean="0"/>
              <a:t> order t</a:t>
            </a:r>
            <a:r>
              <a:rPr lang="en-US" altLang="zh-CN" dirty="0" smtClean="0"/>
              <a:t>o guarantee the error and </a:t>
            </a:r>
            <a:r>
              <a:rPr lang="en-US" altLang="zh-CN" baseline="0" dirty="0" smtClean="0"/>
              <a:t>query cost,</a:t>
            </a:r>
            <a:r>
              <a:rPr lang="en-US" altLang="zh-CN" dirty="0" smtClean="0"/>
              <a:t> </a:t>
            </a:r>
            <a:r>
              <a:rPr lang="en-US" altLang="zh-CN" u="sng" dirty="0" smtClean="0"/>
              <a:t>We propose the</a:t>
            </a:r>
            <a:r>
              <a:rPr lang="en-US" altLang="zh-CN" u="sng" baseline="0" dirty="0" smtClean="0"/>
              <a:t> </a:t>
            </a:r>
            <a:r>
              <a:rPr lang="en-US" altLang="zh-CN" u="sng" baseline="0" dirty="0" err="1" smtClean="0"/>
              <a:t>ProbeSim</a:t>
            </a:r>
            <a:r>
              <a:rPr lang="en-US" altLang="zh-CN" u="sng" baseline="0" dirty="0" smtClean="0"/>
              <a:t> algorithm, combining the forward random walk and backward searching strategies. </a:t>
            </a:r>
          </a:p>
          <a:p>
            <a:r>
              <a:rPr lang="en-US" altLang="zh-CN" u="none" baseline="0" dirty="0" smtClean="0"/>
              <a:t>2. The algorithm also take many trials.</a:t>
            </a:r>
          </a:p>
          <a:p>
            <a:r>
              <a:rPr lang="en-US" altLang="zh-CN" baseline="0" dirty="0" smtClean="0"/>
              <a:t>3.For each trial, first we sample a random walk from the query vertex, following in-edges each step.</a:t>
            </a:r>
            <a:endParaRPr lang="zh-CN" altLang="en-US" dirty="0" smtClean="0"/>
          </a:p>
          <a:p>
            <a:endParaRPr lang="zh-CN" altLang="en-US" dirty="0" smtClean="0"/>
          </a:p>
        </p:txBody>
      </p:sp>
      <p:sp>
        <p:nvSpPr>
          <p:cNvPr id="53252" name="灯片编号占位符 3"/>
          <p:cNvSpPr>
            <a:spLocks noGrp="1"/>
          </p:cNvSpPr>
          <p:nvPr>
            <p:ph type="sldNum" sz="quarter" idx="5"/>
          </p:nvPr>
        </p:nvSpPr>
        <p:spPr>
          <a:noFill/>
        </p:spPr>
        <p:txBody>
          <a:bodyPr/>
          <a:lstStyle/>
          <a:p>
            <a:fld id="{94D64005-87DD-4E44-A818-3B714E131E14}" type="slidenum">
              <a:rPr lang="zh-CN" altLang="en-US" smtClean="0"/>
              <a:pPr/>
              <a:t>10</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p:spPr>
        <p:txBody>
          <a:bodyPr/>
          <a:lstStyle/>
          <a:p>
            <a:pPr marL="228600" indent="-228600">
              <a:buAutoNum type="arabicPeriod"/>
            </a:pPr>
            <a:r>
              <a:rPr lang="en-US" altLang="zh-CN" dirty="0" smtClean="0"/>
              <a:t>(1.5min)For each node on the walk, we start a BFS-like traversal</a:t>
            </a:r>
            <a:r>
              <a:rPr lang="en-US" altLang="zh-CN" baseline="0" dirty="0" smtClean="0"/>
              <a:t> following out-edges.</a:t>
            </a:r>
          </a:p>
          <a:p>
            <a:pPr marL="228600" indent="-228600">
              <a:buAutoNum type="arabicPeriod"/>
            </a:pPr>
            <a:r>
              <a:rPr lang="en-US" altLang="zh-CN" baseline="0" dirty="0" smtClean="0"/>
              <a:t>The depth of traversal is equal to the distance of this node to query vertex.</a:t>
            </a:r>
          </a:p>
          <a:p>
            <a:pPr marL="228600" indent="-228600">
              <a:buAutoNum type="arabicPeriod"/>
            </a:pPr>
            <a:r>
              <a:rPr lang="en-US" altLang="zh-CN" baseline="0" dirty="0" smtClean="0"/>
              <a:t>As an example, s is an out neighbor of w, which has 3 in-edges and one comes from w. Then s randomly select one edge and see if it connects to w.</a:t>
            </a:r>
          </a:p>
          <a:p>
            <a:pPr marL="228600" indent="-228600">
              <a:buAutoNum type="arabicPeriod"/>
            </a:pPr>
            <a:r>
              <a:rPr lang="en-US" altLang="zh-CN" baseline="0" dirty="0" smtClean="0"/>
              <a:t>Similarly, b samples one in-edge which links to s. Then the score of b is set to 1. Since c samples some other edge, the score of c is 0.</a:t>
            </a:r>
          </a:p>
          <a:p>
            <a:pPr marL="228600" indent="-228600">
              <a:buAutoNum type="arabicPeriod"/>
            </a:pPr>
            <a:r>
              <a:rPr lang="en-US" altLang="zh-CN" u="sng" baseline="0" dirty="0" smtClean="0"/>
              <a:t>It can be shown that with probability of u and b meet, the score of b is 1, otherwise 0</a:t>
            </a:r>
            <a:r>
              <a:rPr lang="en-US" altLang="zh-CN" baseline="0" dirty="0" smtClean="0"/>
              <a:t>.</a:t>
            </a:r>
          </a:p>
          <a:p>
            <a:pPr marL="228600" indent="-228600">
              <a:buAutoNum type="arabicPeriod"/>
            </a:pPr>
            <a:r>
              <a:rPr lang="en-US" altLang="zh-CN" baseline="0" dirty="0" smtClean="0"/>
              <a:t>Which is an unbiased estimator, same as the MC algorithm.  </a:t>
            </a:r>
            <a:endParaRPr lang="zh-CN" altLang="en-US" dirty="0" smtClean="0"/>
          </a:p>
          <a:p>
            <a:endParaRPr lang="zh-CN" altLang="en-US" dirty="0" smtClean="0"/>
          </a:p>
        </p:txBody>
      </p:sp>
      <p:sp>
        <p:nvSpPr>
          <p:cNvPr id="53252" name="灯片编号占位符 3"/>
          <p:cNvSpPr>
            <a:spLocks noGrp="1"/>
          </p:cNvSpPr>
          <p:nvPr>
            <p:ph type="sldNum" sz="quarter" idx="5"/>
          </p:nvPr>
        </p:nvSpPr>
        <p:spPr>
          <a:noFill/>
        </p:spPr>
        <p:txBody>
          <a:bodyPr/>
          <a:lstStyle/>
          <a:p>
            <a:fld id="{94D64005-87DD-4E44-A818-3B714E131E14}" type="slidenum">
              <a:rPr lang="zh-CN" altLang="en-US" smtClean="0"/>
              <a:pPr/>
              <a:t>11</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p:spPr>
        <p:txBody>
          <a:bodyPr/>
          <a:lstStyle/>
          <a:p>
            <a:r>
              <a:rPr lang="en-US" altLang="zh-CN" u="sng" dirty="0" smtClean="0"/>
              <a:t>1.We</a:t>
            </a:r>
            <a:r>
              <a:rPr lang="en-US" altLang="zh-CN" u="sng" baseline="0" dirty="0" smtClean="0"/>
              <a:t> show the benefits of </a:t>
            </a:r>
            <a:r>
              <a:rPr lang="en-US" altLang="zh-CN" u="sng" baseline="0" dirty="0" err="1" smtClean="0"/>
              <a:t>ProbeSim</a:t>
            </a:r>
            <a:r>
              <a:rPr lang="en-US" altLang="zh-CN" u="sng" baseline="0" dirty="0" smtClean="0"/>
              <a:t> in improving query efficiency</a:t>
            </a:r>
            <a:r>
              <a:rPr lang="en-US" altLang="zh-CN" baseline="0" dirty="0" smtClean="0"/>
              <a:t>. Given a query vertex, only a few nodes are similar, and most nodes have similarity = 0.</a:t>
            </a:r>
          </a:p>
          <a:p>
            <a:r>
              <a:rPr lang="en-US" altLang="zh-CN" baseline="0" dirty="0" smtClean="0"/>
              <a:t>2.For MC, every node need to sample many walks. For nodes are very similar, the walks meet at short distances, for less similar nodes the meeting distance are larger.</a:t>
            </a:r>
          </a:p>
          <a:p>
            <a:r>
              <a:rPr lang="en-US" altLang="zh-CN" baseline="0" dirty="0" smtClean="0"/>
              <a:t>3.For non-similar nodes, the walks never meet in a fixed step. These walks are wasted.</a:t>
            </a:r>
            <a:endParaRPr lang="zh-CN" altLang="en-US" dirty="0" smtClean="0"/>
          </a:p>
        </p:txBody>
      </p:sp>
      <p:sp>
        <p:nvSpPr>
          <p:cNvPr id="53252" name="灯片编号占位符 3"/>
          <p:cNvSpPr>
            <a:spLocks noGrp="1"/>
          </p:cNvSpPr>
          <p:nvPr>
            <p:ph type="sldNum" sz="quarter" idx="5"/>
          </p:nvPr>
        </p:nvSpPr>
        <p:spPr>
          <a:noFill/>
        </p:spPr>
        <p:txBody>
          <a:bodyPr/>
          <a:lstStyle/>
          <a:p>
            <a:fld id="{94D64005-87DD-4E44-A818-3B714E131E14}" type="slidenum">
              <a:rPr lang="zh-CN" altLang="en-US" smtClean="0"/>
              <a:pPr/>
              <a:t>12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p:spPr>
        <p:txBody>
          <a:bodyPr/>
          <a:lstStyle/>
          <a:p>
            <a:r>
              <a:rPr lang="en-US" altLang="zh-CN" dirty="0" smtClean="0"/>
              <a:t>1. The random probing procedure of</a:t>
            </a:r>
            <a:r>
              <a:rPr lang="en-US" altLang="zh-CN" baseline="0" dirty="0" smtClean="0"/>
              <a:t> </a:t>
            </a:r>
            <a:r>
              <a:rPr lang="en-US" altLang="zh-CN" dirty="0" err="1" smtClean="0"/>
              <a:t>ProbeSim</a:t>
            </a:r>
            <a:r>
              <a:rPr lang="en-US" altLang="zh-CN" baseline="0" dirty="0" smtClean="0"/>
              <a:t> guarantees that practically, </a:t>
            </a:r>
            <a:r>
              <a:rPr lang="en-US" altLang="zh-CN" u="none" baseline="0" dirty="0" smtClean="0"/>
              <a:t>only a small fraction of similar nodes have non-zero scores</a:t>
            </a:r>
            <a:r>
              <a:rPr lang="en-US" altLang="zh-CN" baseline="0" dirty="0" smtClean="0"/>
              <a:t>. </a:t>
            </a:r>
            <a:r>
              <a:rPr lang="en-US" altLang="zh-CN" u="sng" baseline="0" dirty="0" smtClean="0"/>
              <a:t>Most nodes are not reached, thus significantly improves the practical efficiency</a:t>
            </a:r>
            <a:r>
              <a:rPr lang="en-US" altLang="zh-CN" baseline="0" dirty="0" smtClean="0"/>
              <a:t>.</a:t>
            </a:r>
            <a:endParaRPr lang="zh-CN" altLang="en-US" dirty="0" smtClean="0"/>
          </a:p>
        </p:txBody>
      </p:sp>
      <p:sp>
        <p:nvSpPr>
          <p:cNvPr id="53252" name="灯片编号占位符 3"/>
          <p:cNvSpPr>
            <a:spLocks noGrp="1"/>
          </p:cNvSpPr>
          <p:nvPr>
            <p:ph type="sldNum" sz="quarter" idx="5"/>
          </p:nvPr>
        </p:nvSpPr>
        <p:spPr>
          <a:noFill/>
        </p:spPr>
        <p:txBody>
          <a:bodyPr/>
          <a:lstStyle/>
          <a:p>
            <a:fld id="{94D64005-87DD-4E44-A818-3B714E131E14}" type="slidenum">
              <a:rPr lang="zh-CN" altLang="en-US" smtClean="0"/>
              <a:pPr/>
              <a:t>13</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eriod"/>
            </a:pPr>
            <a:r>
              <a:rPr lang="en-US" altLang="zh-CN" baseline="0" dirty="0" smtClean="0"/>
              <a:t>(+next slides 1min)There</a:t>
            </a:r>
            <a:r>
              <a:rPr lang="en-US" altLang="zh-CN" u="sng" baseline="0" dirty="0" smtClean="0"/>
              <a:t> are also some optimization techniques to speed up query and improve accuracy.</a:t>
            </a:r>
          </a:p>
          <a:p>
            <a:pPr marL="228600" indent="-228600">
              <a:buNone/>
            </a:pPr>
            <a:endParaRPr lang="zh-CN" altLang="en-US" dirty="0"/>
          </a:p>
        </p:txBody>
      </p:sp>
      <p:sp>
        <p:nvSpPr>
          <p:cNvPr id="4" name="灯片编号占位符 3"/>
          <p:cNvSpPr>
            <a:spLocks noGrp="1"/>
          </p:cNvSpPr>
          <p:nvPr>
            <p:ph type="sldNum" sz="quarter" idx="10"/>
          </p:nvPr>
        </p:nvSpPr>
        <p:spPr/>
        <p:txBody>
          <a:bodyPr/>
          <a:lstStyle/>
          <a:p>
            <a:pPr>
              <a:defRPr/>
            </a:pPr>
            <a:fld id="{24B1DEF5-F142-45B9-AF3C-96997AA023A4}" type="slidenum">
              <a:rPr lang="zh-CN" altLang="en-US" smtClean="0"/>
              <a:pPr>
                <a:defRPr/>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1.For example, if we find computing the score has low cost, we compute</a:t>
            </a:r>
            <a:r>
              <a:rPr lang="en-US" altLang="zh-CN" baseline="0" dirty="0" smtClean="0"/>
              <a:t> it directly. In this example, the score of s is 1/3 instead of 1, which has smaller variance. Since the next step has many edged involved, we still use random probe. If b1 is selected, the score of b1 is score(s). </a:t>
            </a:r>
          </a:p>
          <a:p>
            <a:r>
              <a:rPr lang="en-US" altLang="zh-CN" baseline="0" dirty="0" smtClean="0"/>
              <a:t>2.</a:t>
            </a:r>
            <a:r>
              <a:rPr lang="en-US" altLang="zh-CN" u="sng" baseline="0" dirty="0" smtClean="0"/>
              <a:t>We also formally prove that with all these optimizations, our algorithm has probably approximately correct guarantee</a:t>
            </a:r>
            <a:r>
              <a:rPr lang="en-US" altLang="zh-CN" baseline="0" dirty="0" smtClean="0"/>
              <a:t>.</a:t>
            </a:r>
          </a:p>
          <a:p>
            <a:r>
              <a:rPr lang="en-US" altLang="zh-CN" baseline="0" dirty="0" smtClean="0"/>
              <a:t>2.For more details, please refer to our paper.</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24B1DEF5-F142-45B9-AF3C-96997AA023A4}" type="slidenum">
              <a:rPr lang="zh-CN" altLang="en-US" smtClean="0"/>
              <a:pPr>
                <a:defRPr/>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noFill/>
          <a:ln/>
        </p:spPr>
        <p:txBody>
          <a:bodyPr/>
          <a:lstStyle/>
          <a:p>
            <a:pPr marL="228600" indent="-228600">
              <a:buAutoNum type="arabicPeriod"/>
            </a:pPr>
            <a:r>
              <a:rPr lang="en-US" altLang="zh-CN" u="sng" dirty="0" smtClean="0"/>
              <a:t>(+next</a:t>
            </a:r>
            <a:r>
              <a:rPr lang="en-US" altLang="zh-CN" u="sng" baseline="0" dirty="0" smtClean="0"/>
              <a:t> slide 0.5min</a:t>
            </a:r>
            <a:r>
              <a:rPr lang="en-US" altLang="zh-CN" u="sng" dirty="0" smtClean="0"/>
              <a:t>)In the following I’ll show some interesting</a:t>
            </a:r>
            <a:r>
              <a:rPr lang="en-US" altLang="zh-CN" u="sng" baseline="0" dirty="0" smtClean="0"/>
              <a:t> experimental results</a:t>
            </a:r>
            <a:r>
              <a:rPr lang="en-US" altLang="zh-CN" baseline="0" dirty="0" smtClean="0"/>
              <a:t>. We first conduct queries on small graphs, and compare </a:t>
            </a:r>
            <a:r>
              <a:rPr lang="en-US" altLang="zh-CN" baseline="0" dirty="0" err="1" smtClean="0"/>
              <a:t>ProbeSim</a:t>
            </a:r>
            <a:r>
              <a:rPr lang="en-US" altLang="zh-CN" baseline="0" dirty="0" smtClean="0"/>
              <a:t> with TSF and </a:t>
            </a:r>
            <a:r>
              <a:rPr lang="en-US" altLang="zh-CN" baseline="0" dirty="0" err="1" smtClean="0"/>
              <a:t>TopSim</a:t>
            </a:r>
            <a:r>
              <a:rPr lang="en-US" altLang="zh-CN" baseline="0" dirty="0" smtClean="0"/>
              <a:t>, with all their optimizations. They are the state-of-the-arts on dynamic graphs.</a:t>
            </a:r>
          </a:p>
          <a:p>
            <a:pPr marL="228600" indent="-228600">
              <a:buAutoNum type="arabicPeriod"/>
            </a:pPr>
            <a:r>
              <a:rPr lang="en-US" altLang="zh-CN" baseline="0" dirty="0" smtClean="0"/>
              <a:t>For absolute error, our algorithm varies the error guarantee. </a:t>
            </a:r>
            <a:r>
              <a:rPr lang="en-US" altLang="zh-CN" baseline="0" dirty="0" err="1" smtClean="0"/>
              <a:t>ProbeSim</a:t>
            </a:r>
            <a:r>
              <a:rPr lang="en-US" altLang="zh-CN" baseline="0" dirty="0" smtClean="0"/>
              <a:t> consistently outperforms other algorithms. </a:t>
            </a:r>
            <a:endParaRPr lang="en-US" altLang="zh-CN" dirty="0" smtClean="0"/>
          </a:p>
          <a:p>
            <a:endParaRPr lang="zh-CN" altLang="en-US" dirty="0" smtClean="0"/>
          </a:p>
        </p:txBody>
      </p:sp>
      <p:sp>
        <p:nvSpPr>
          <p:cNvPr id="54276" name="灯片编号占位符 3"/>
          <p:cNvSpPr>
            <a:spLocks noGrp="1"/>
          </p:cNvSpPr>
          <p:nvPr>
            <p:ph type="sldNum" sz="quarter" idx="5"/>
          </p:nvPr>
        </p:nvSpPr>
        <p:spPr>
          <a:noFill/>
        </p:spPr>
        <p:txBody>
          <a:bodyPr/>
          <a:lstStyle/>
          <a:p>
            <a:fld id="{4732BF3F-864F-49DA-BE19-0A8E749306B0}" type="slidenum">
              <a:rPr lang="zh-CN" altLang="en-US" smtClean="0"/>
              <a:pPr/>
              <a:t>16</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noFill/>
          <a:ln/>
        </p:spPr>
        <p:txBody>
          <a:bodyPr/>
          <a:lstStyle/>
          <a:p>
            <a:pPr marL="228600" indent="-228600">
              <a:buAutoNum type="arabicPeriod"/>
            </a:pPr>
            <a:r>
              <a:rPr lang="en-US" altLang="zh-CN" baseline="0" dirty="0" smtClean="0"/>
              <a:t>For top-k queries, </a:t>
            </a:r>
            <a:r>
              <a:rPr lang="en-US" altLang="zh-CN" baseline="0" dirty="0" err="1" smtClean="0"/>
              <a:t>ProbeSim</a:t>
            </a:r>
            <a:r>
              <a:rPr lang="en-US" altLang="zh-CN" baseline="0" dirty="0" smtClean="0"/>
              <a:t> achieves higher precision using same time.</a:t>
            </a:r>
          </a:p>
          <a:p>
            <a:pPr marL="228600" indent="-228600">
              <a:buAutoNum type="arabicPeriod"/>
            </a:pPr>
            <a:r>
              <a:rPr lang="en-US" altLang="zh-CN" baseline="0" dirty="0" smtClean="0"/>
              <a:t>Furthermore, </a:t>
            </a:r>
            <a:r>
              <a:rPr lang="en-US" altLang="zh-CN" baseline="0" dirty="0" err="1" smtClean="0"/>
              <a:t>ProbeSim</a:t>
            </a:r>
            <a:r>
              <a:rPr lang="en-US" altLang="zh-CN" baseline="0" dirty="0" smtClean="0"/>
              <a:t> is more flexible in the tradeoff between efficiency and effectiveness.</a:t>
            </a:r>
            <a:endParaRPr lang="en-US" altLang="zh-CN" dirty="0" smtClean="0"/>
          </a:p>
          <a:p>
            <a:endParaRPr lang="zh-CN" altLang="en-US" dirty="0" smtClean="0"/>
          </a:p>
        </p:txBody>
      </p:sp>
      <p:sp>
        <p:nvSpPr>
          <p:cNvPr id="54276" name="灯片编号占位符 3"/>
          <p:cNvSpPr>
            <a:spLocks noGrp="1"/>
          </p:cNvSpPr>
          <p:nvPr>
            <p:ph type="sldNum" sz="quarter" idx="5"/>
          </p:nvPr>
        </p:nvSpPr>
        <p:spPr>
          <a:noFill/>
        </p:spPr>
        <p:txBody>
          <a:bodyPr/>
          <a:lstStyle/>
          <a:p>
            <a:fld id="{4732BF3F-864F-49DA-BE19-0A8E749306B0}" type="slidenum">
              <a:rPr lang="zh-CN" altLang="en-US" smtClean="0"/>
              <a:pPr/>
              <a:t>17</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noFill/>
          <a:ln/>
        </p:spPr>
        <p:txBody>
          <a:bodyPr/>
          <a:lstStyle/>
          <a:p>
            <a:r>
              <a:rPr lang="en-US" altLang="zh-CN" dirty="0" smtClean="0"/>
              <a:t>1.(0.5min)We further consider the evaluation of algorithms on 4 large graphs,</a:t>
            </a:r>
            <a:r>
              <a:rPr lang="en-US" altLang="zh-CN" baseline="0" dirty="0" smtClean="0"/>
              <a:t> where the largest contains billion edges.</a:t>
            </a:r>
          </a:p>
          <a:p>
            <a:r>
              <a:rPr lang="en-US" altLang="zh-CN" baseline="0" dirty="0" smtClean="0"/>
              <a:t>2.Previous works do not consider such graphs since computing the ground truth incurs too high cost.</a:t>
            </a:r>
          </a:p>
          <a:p>
            <a:r>
              <a:rPr lang="en-US" altLang="zh-CN" u="sng" baseline="0" dirty="0" smtClean="0"/>
              <a:t>3.We use the idea of pooling, which comes from information retrieval</a:t>
            </a:r>
            <a:r>
              <a:rPr lang="en-US" altLang="zh-CN" baseline="0" dirty="0" smtClean="0"/>
              <a:t>. Briefly it says once we have n results, to find top-k, we give n results to some expert and let him evaluate the answer.</a:t>
            </a:r>
            <a:endParaRPr lang="zh-CN" altLang="en-US" dirty="0" smtClean="0"/>
          </a:p>
        </p:txBody>
      </p:sp>
      <p:sp>
        <p:nvSpPr>
          <p:cNvPr id="55300" name="灯片编号占位符 3"/>
          <p:cNvSpPr>
            <a:spLocks noGrp="1"/>
          </p:cNvSpPr>
          <p:nvPr>
            <p:ph type="sldNum" sz="quarter" idx="5"/>
          </p:nvPr>
        </p:nvSpPr>
        <p:spPr>
          <a:noFill/>
        </p:spPr>
        <p:txBody>
          <a:bodyPr/>
          <a:lstStyle/>
          <a:p>
            <a:fld id="{AEFF4C2C-3999-4B6D-BD0F-CFE9B83BB05D}" type="slidenum">
              <a:rPr lang="zh-CN" altLang="en-US" smtClean="0"/>
              <a:pPr/>
              <a:t>18</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p:spPr>
        <p:txBody>
          <a:bodyPr/>
          <a:lstStyle/>
          <a:p>
            <a:r>
              <a:rPr lang="en-US" altLang="zh-CN" dirty="0" smtClean="0"/>
              <a:t>1(+ next 3 slides, 0.5min).</a:t>
            </a:r>
            <a:r>
              <a:rPr lang="en-US" altLang="zh-CN" baseline="0" dirty="0" smtClean="0"/>
              <a:t> </a:t>
            </a:r>
            <a:r>
              <a:rPr lang="en-US" altLang="zh-CN" u="sng" baseline="0" dirty="0" smtClean="0"/>
              <a:t>I’ll use this example to illustrate the idea of pooling. </a:t>
            </a:r>
            <a:r>
              <a:rPr lang="en-US" altLang="zh-CN" baseline="0" dirty="0" smtClean="0"/>
              <a:t>Assume the query vertex is 3 and we want to know the top-3 similar nodes (except itself).</a:t>
            </a:r>
            <a:endParaRPr lang="zh-CN" altLang="en-US" dirty="0" smtClean="0"/>
          </a:p>
        </p:txBody>
      </p:sp>
      <p:sp>
        <p:nvSpPr>
          <p:cNvPr id="56324" name="灯片编号占位符 3"/>
          <p:cNvSpPr>
            <a:spLocks noGrp="1"/>
          </p:cNvSpPr>
          <p:nvPr>
            <p:ph type="sldNum" sz="quarter" idx="5"/>
          </p:nvPr>
        </p:nvSpPr>
        <p:spPr>
          <a:noFill/>
        </p:spPr>
        <p:txBody>
          <a:bodyPr/>
          <a:lstStyle/>
          <a:p>
            <a:fld id="{A7AEEFF6-F991-45F7-BC8F-4F11117DF34D}" type="slidenum">
              <a:rPr lang="zh-CN" altLang="en-US" smtClean="0"/>
              <a:pPr/>
              <a:t>19</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1(0min).</a:t>
            </a:r>
            <a:r>
              <a:rPr lang="en-US" altLang="zh-CN" u="sng" dirty="0" smtClean="0"/>
              <a:t>Here’s the outline of my talk</a:t>
            </a:r>
            <a:r>
              <a:rPr lang="en-US" altLang="zh-CN" dirty="0" smtClean="0"/>
              <a:t>. First I’ll briefly give some backgrounds, followed by the intuitive idea</a:t>
            </a:r>
            <a:r>
              <a:rPr lang="en-US" altLang="zh-CN" baseline="0" dirty="0" smtClean="0"/>
              <a:t> of our </a:t>
            </a:r>
            <a:r>
              <a:rPr lang="en-US" altLang="zh-CN" baseline="0" dirty="0" err="1" smtClean="0"/>
              <a:t>ProbeSim</a:t>
            </a:r>
            <a:r>
              <a:rPr lang="en-US" altLang="zh-CN" baseline="0" dirty="0" smtClean="0"/>
              <a:t> algorithm; at last I’ll show some interesting experimental results.</a:t>
            </a:r>
            <a:endParaRPr lang="zh-CN" altLang="en-US" dirty="0" smtClean="0"/>
          </a:p>
        </p:txBody>
      </p:sp>
      <p:sp>
        <p:nvSpPr>
          <p:cNvPr id="49156" name="灯片编号占位符 3"/>
          <p:cNvSpPr>
            <a:spLocks noGrp="1"/>
          </p:cNvSpPr>
          <p:nvPr>
            <p:ph type="sldNum" sz="quarter" idx="5"/>
          </p:nvPr>
        </p:nvSpPr>
        <p:spPr>
          <a:noFill/>
        </p:spPr>
        <p:txBody>
          <a:bodyPr/>
          <a:lstStyle/>
          <a:p>
            <a:fld id="{CAEC8CD3-597F-4792-ABC9-CA3FD171EC99}" type="slidenum">
              <a:rPr lang="zh-CN" altLang="en-US" smtClean="0"/>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p:spPr>
        <p:txBody>
          <a:bodyPr/>
          <a:lstStyle/>
          <a:p>
            <a:r>
              <a:rPr lang="en-US" altLang="zh-CN" dirty="0" smtClean="0"/>
              <a:t>1.</a:t>
            </a:r>
            <a:r>
              <a:rPr lang="en-US" altLang="zh-CN" baseline="0" dirty="0" smtClean="0"/>
              <a:t> </a:t>
            </a:r>
            <a:r>
              <a:rPr lang="en-US" altLang="zh-CN" baseline="0" dirty="0" err="1" smtClean="0"/>
              <a:t>ProbeSim</a:t>
            </a:r>
            <a:r>
              <a:rPr lang="en-US" altLang="zh-CN" baseline="0" dirty="0" smtClean="0"/>
              <a:t> gives 1,5,and 4.</a:t>
            </a:r>
            <a:endParaRPr lang="zh-CN" altLang="en-US" dirty="0" smtClean="0"/>
          </a:p>
        </p:txBody>
      </p:sp>
      <p:sp>
        <p:nvSpPr>
          <p:cNvPr id="56324" name="灯片编号占位符 3"/>
          <p:cNvSpPr>
            <a:spLocks noGrp="1"/>
          </p:cNvSpPr>
          <p:nvPr>
            <p:ph type="sldNum" sz="quarter" idx="5"/>
          </p:nvPr>
        </p:nvSpPr>
        <p:spPr>
          <a:noFill/>
        </p:spPr>
        <p:txBody>
          <a:bodyPr/>
          <a:lstStyle/>
          <a:p>
            <a:fld id="{A7AEEFF6-F991-45F7-BC8F-4F11117DF34D}" type="slidenum">
              <a:rPr lang="zh-CN" altLang="en-US" smtClean="0"/>
              <a:pPr/>
              <a:t>20</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p:spPr>
        <p:txBody>
          <a:bodyPr/>
          <a:lstStyle/>
          <a:p>
            <a:r>
              <a:rPr lang="en-US" altLang="zh-CN" dirty="0" smtClean="0"/>
              <a:t>1.TopSim</a:t>
            </a:r>
            <a:r>
              <a:rPr lang="en-US" altLang="zh-CN" baseline="0" dirty="0" smtClean="0"/>
              <a:t> computes 1,2 and 4.</a:t>
            </a:r>
            <a:endParaRPr lang="zh-CN" altLang="en-US" dirty="0" smtClean="0"/>
          </a:p>
        </p:txBody>
      </p:sp>
      <p:sp>
        <p:nvSpPr>
          <p:cNvPr id="56324" name="灯片编号占位符 3"/>
          <p:cNvSpPr>
            <a:spLocks noGrp="1"/>
          </p:cNvSpPr>
          <p:nvPr>
            <p:ph type="sldNum" sz="quarter" idx="5"/>
          </p:nvPr>
        </p:nvSpPr>
        <p:spPr>
          <a:noFill/>
        </p:spPr>
        <p:txBody>
          <a:bodyPr/>
          <a:lstStyle/>
          <a:p>
            <a:fld id="{A7AEEFF6-F991-45F7-BC8F-4F11117DF34D}" type="slidenum">
              <a:rPr lang="zh-CN" altLang="en-US" smtClean="0"/>
              <a:pPr/>
              <a:t>21</a:t>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p:spPr>
        <p:txBody>
          <a:bodyPr/>
          <a:lstStyle/>
          <a:p>
            <a:r>
              <a:rPr lang="en-US" altLang="zh-CN" dirty="0" smtClean="0"/>
              <a:t>1.The</a:t>
            </a:r>
            <a:r>
              <a:rPr lang="en-US" altLang="zh-CN" baseline="0" dirty="0" smtClean="0"/>
              <a:t> answer of TSF is 2, 7 and 4.</a:t>
            </a:r>
            <a:endParaRPr lang="zh-CN" altLang="en-US" dirty="0" smtClean="0"/>
          </a:p>
        </p:txBody>
      </p:sp>
      <p:sp>
        <p:nvSpPr>
          <p:cNvPr id="56324" name="灯片编号占位符 3"/>
          <p:cNvSpPr>
            <a:spLocks noGrp="1"/>
          </p:cNvSpPr>
          <p:nvPr>
            <p:ph type="sldNum" sz="quarter" idx="5"/>
          </p:nvPr>
        </p:nvSpPr>
        <p:spPr>
          <a:noFill/>
        </p:spPr>
        <p:txBody>
          <a:bodyPr/>
          <a:lstStyle/>
          <a:p>
            <a:fld id="{A7AEEFF6-F991-45F7-BC8F-4F11117DF34D}" type="slidenum">
              <a:rPr lang="zh-CN" altLang="en-US" smtClean="0"/>
              <a:pPr/>
              <a:t>22</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p:spPr>
        <p:txBody>
          <a:bodyPr/>
          <a:lstStyle/>
          <a:p>
            <a:r>
              <a:rPr lang="en-US" altLang="zh-CN" dirty="0" smtClean="0"/>
              <a:t>1.(0.5min)We merge the answers of 3</a:t>
            </a:r>
            <a:r>
              <a:rPr lang="en-US" altLang="zh-CN" baseline="0" dirty="0" smtClean="0"/>
              <a:t> algorithms and use MC algorithm for pooling.</a:t>
            </a:r>
          </a:p>
          <a:p>
            <a:r>
              <a:rPr lang="en-US" altLang="zh-CN" baseline="0" dirty="0" smtClean="0"/>
              <a:t>2.The number of candidates is no larger than 3 times k, which can be efficiently evaluated.</a:t>
            </a:r>
            <a:endParaRPr lang="zh-CN" altLang="en-US" dirty="0" smtClean="0"/>
          </a:p>
        </p:txBody>
      </p:sp>
      <p:sp>
        <p:nvSpPr>
          <p:cNvPr id="56324" name="灯片编号占位符 3"/>
          <p:cNvSpPr>
            <a:spLocks noGrp="1"/>
          </p:cNvSpPr>
          <p:nvPr>
            <p:ph type="sldNum" sz="quarter" idx="5"/>
          </p:nvPr>
        </p:nvSpPr>
        <p:spPr>
          <a:noFill/>
        </p:spPr>
        <p:txBody>
          <a:bodyPr/>
          <a:lstStyle/>
          <a:p>
            <a:fld id="{A7AEEFF6-F991-45F7-BC8F-4F11117DF34D}" type="slidenum">
              <a:rPr lang="zh-CN" altLang="en-US" smtClean="0"/>
              <a:pPr/>
              <a:t>23</a:t>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p:spPr>
        <p:txBody>
          <a:bodyPr/>
          <a:lstStyle/>
          <a:p>
            <a:pPr marL="228600" indent="-228600">
              <a:buAutoNum type="arabicPeriod"/>
            </a:pPr>
            <a:r>
              <a:rPr lang="en-US" altLang="zh-CN" dirty="0" smtClean="0"/>
              <a:t>(0.5min)We take the top-3 among the candidates,</a:t>
            </a:r>
            <a:r>
              <a:rPr lang="en-US" altLang="zh-CN" baseline="0" dirty="0" smtClean="0"/>
              <a:t> assuming this is the ground truth, and do the evaluation.</a:t>
            </a:r>
          </a:p>
          <a:p>
            <a:pPr marL="228600" indent="-228600">
              <a:buAutoNum type="arabicPeriod"/>
            </a:pPr>
            <a:r>
              <a:rPr lang="en-US" altLang="zh-CN" baseline="0" dirty="0" smtClean="0"/>
              <a:t>Note that we do not know the exact ground truth, in this example is 1,5 and 6. Because no algorithm finds 6. </a:t>
            </a:r>
          </a:p>
          <a:p>
            <a:pPr marL="228600" indent="-228600">
              <a:buAutoNum type="arabicPeriod"/>
            </a:pPr>
            <a:r>
              <a:rPr lang="en-US" altLang="zh-CN" baseline="0" dirty="0" smtClean="0"/>
              <a:t>But </a:t>
            </a:r>
            <a:r>
              <a:rPr lang="en-US" altLang="zh-CN" u="sng" baseline="0" dirty="0" smtClean="0"/>
              <a:t>it’s sufficient to evaluate the relative performance of algorithms.</a:t>
            </a:r>
            <a:endParaRPr lang="zh-CN" altLang="en-US" u="sng" dirty="0" smtClean="0"/>
          </a:p>
        </p:txBody>
      </p:sp>
      <p:sp>
        <p:nvSpPr>
          <p:cNvPr id="56324" name="灯片编号占位符 3"/>
          <p:cNvSpPr>
            <a:spLocks noGrp="1"/>
          </p:cNvSpPr>
          <p:nvPr>
            <p:ph type="sldNum" sz="quarter" idx="5"/>
          </p:nvPr>
        </p:nvSpPr>
        <p:spPr>
          <a:noFill/>
        </p:spPr>
        <p:txBody>
          <a:bodyPr/>
          <a:lstStyle/>
          <a:p>
            <a:fld id="{A7AEEFF6-F991-45F7-BC8F-4F11117DF34D}" type="slidenum">
              <a:rPr lang="zh-CN" altLang="en-US" smtClean="0"/>
              <a:pPr/>
              <a:t>24</a:t>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a:ln/>
        </p:spPr>
        <p:txBody>
          <a:bodyPr/>
          <a:lstStyle/>
          <a:p>
            <a:r>
              <a:rPr lang="en-US" altLang="zh-CN" dirty="0" smtClean="0"/>
              <a:t>1.(+next slide 0.5min)We use the above method to compare the precision of different algorithms.</a:t>
            </a:r>
          </a:p>
          <a:p>
            <a:r>
              <a:rPr lang="en-US" altLang="zh-CN" dirty="0" smtClean="0"/>
              <a:t>2.For</a:t>
            </a:r>
            <a:r>
              <a:rPr lang="en-US" altLang="zh-CN" baseline="0" dirty="0" smtClean="0"/>
              <a:t> precision, on</a:t>
            </a:r>
            <a:r>
              <a:rPr lang="en-US" altLang="zh-CN" dirty="0" smtClean="0"/>
              <a:t> LJ, </a:t>
            </a:r>
            <a:r>
              <a:rPr lang="en-US" altLang="zh-CN" dirty="0" err="1" smtClean="0"/>
              <a:t>ProbeSim</a:t>
            </a:r>
            <a:r>
              <a:rPr lang="en-US" altLang="zh-CN" dirty="0" smtClean="0"/>
              <a:t> is as good as </a:t>
            </a:r>
            <a:r>
              <a:rPr lang="en-US" altLang="zh-CN" dirty="0" err="1" smtClean="0"/>
              <a:t>TopSim</a:t>
            </a:r>
            <a:r>
              <a:rPr lang="en-US" altLang="zh-CN" dirty="0" smtClean="0"/>
              <a:t>,</a:t>
            </a:r>
            <a:r>
              <a:rPr lang="en-US" altLang="zh-CN" baseline="0" dirty="0" smtClean="0"/>
              <a:t> on other datasets </a:t>
            </a:r>
            <a:r>
              <a:rPr lang="en-US" altLang="zh-CN" baseline="0" dirty="0" err="1" smtClean="0"/>
              <a:t>ProbeSim</a:t>
            </a:r>
            <a:r>
              <a:rPr lang="en-US" altLang="zh-CN" baseline="0" dirty="0" smtClean="0"/>
              <a:t> is consistently better for a significant margin.</a:t>
            </a:r>
            <a:endParaRPr lang="en-US" altLang="zh-CN" dirty="0" smtClean="0"/>
          </a:p>
          <a:p>
            <a:endParaRPr lang="en-US" altLang="zh-CN" dirty="0" smtClean="0"/>
          </a:p>
          <a:p>
            <a:endParaRPr lang="zh-CN" altLang="en-US" dirty="0" smtClean="0"/>
          </a:p>
        </p:txBody>
      </p:sp>
      <p:sp>
        <p:nvSpPr>
          <p:cNvPr id="57348" name="灯片编号占位符 3"/>
          <p:cNvSpPr>
            <a:spLocks noGrp="1"/>
          </p:cNvSpPr>
          <p:nvPr>
            <p:ph type="sldNum" sz="quarter" idx="5"/>
          </p:nvPr>
        </p:nvSpPr>
        <p:spPr>
          <a:noFill/>
        </p:spPr>
        <p:txBody>
          <a:bodyPr/>
          <a:lstStyle/>
          <a:p>
            <a:fld id="{4CC9706D-5A4C-4CD9-B706-E4CE008DD87F}" type="slidenum">
              <a:rPr lang="zh-CN" altLang="en-US" smtClean="0"/>
              <a:pPr/>
              <a:t>25</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a:ln/>
        </p:spPr>
        <p:txBody>
          <a:bodyPr/>
          <a:lstStyle/>
          <a:p>
            <a:r>
              <a:rPr lang="en-US" altLang="zh-CN" dirty="0" smtClean="0"/>
              <a:t>1.We also evaluate Tau, which measures the correctness of ranking.</a:t>
            </a:r>
          </a:p>
          <a:p>
            <a:r>
              <a:rPr lang="en-US" altLang="zh-CN" dirty="0" smtClean="0"/>
              <a:t>2.The</a:t>
            </a:r>
            <a:r>
              <a:rPr lang="en-US" altLang="zh-CN" baseline="0" dirty="0" smtClean="0"/>
              <a:t> result is similar as Precision. We’ll show later that by taking more time, </a:t>
            </a:r>
            <a:r>
              <a:rPr lang="en-US" altLang="zh-CN" baseline="0" dirty="0" err="1" smtClean="0"/>
              <a:t>ProbeSim</a:t>
            </a:r>
            <a:r>
              <a:rPr lang="en-US" altLang="zh-CN" baseline="0" dirty="0" smtClean="0"/>
              <a:t> can be better than </a:t>
            </a:r>
            <a:r>
              <a:rPr lang="en-US" altLang="zh-CN" baseline="0" dirty="0" err="1" smtClean="0"/>
              <a:t>TopSim</a:t>
            </a:r>
            <a:r>
              <a:rPr lang="en-US" altLang="zh-CN" baseline="0" dirty="0" smtClean="0"/>
              <a:t> on LJ.</a:t>
            </a:r>
            <a:endParaRPr lang="en-US" altLang="zh-CN" dirty="0" smtClean="0"/>
          </a:p>
          <a:p>
            <a:endParaRPr lang="en-US" altLang="zh-CN" dirty="0" smtClean="0"/>
          </a:p>
          <a:p>
            <a:endParaRPr lang="zh-CN" altLang="en-US" dirty="0" smtClean="0"/>
          </a:p>
        </p:txBody>
      </p:sp>
      <p:sp>
        <p:nvSpPr>
          <p:cNvPr id="57348" name="灯片编号占位符 3"/>
          <p:cNvSpPr>
            <a:spLocks noGrp="1"/>
          </p:cNvSpPr>
          <p:nvPr>
            <p:ph type="sldNum" sz="quarter" idx="5"/>
          </p:nvPr>
        </p:nvSpPr>
        <p:spPr>
          <a:noFill/>
        </p:spPr>
        <p:txBody>
          <a:bodyPr/>
          <a:lstStyle/>
          <a:p>
            <a:fld id="{4CC9706D-5A4C-4CD9-B706-E4CE008DD87F}" type="slidenum">
              <a:rPr lang="zh-CN" altLang="en-US" smtClean="0"/>
              <a:pPr/>
              <a:t>26</a:t>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a:ln/>
        </p:spPr>
        <p:txBody>
          <a:bodyPr/>
          <a:lstStyle/>
          <a:p>
            <a:pPr marL="228600" indent="-228600">
              <a:buAutoNum type="arabicPeriod"/>
            </a:pPr>
            <a:r>
              <a:rPr lang="en-US" altLang="zh-CN" dirty="0" smtClean="0"/>
              <a:t>(0.5min)This</a:t>
            </a:r>
            <a:r>
              <a:rPr lang="en-US" altLang="zh-CN" baseline="0" dirty="0" smtClean="0"/>
              <a:t> slide</a:t>
            </a:r>
            <a:r>
              <a:rPr lang="en-US" altLang="zh-CN" dirty="0" smtClean="0"/>
              <a:t> shows</a:t>
            </a:r>
            <a:r>
              <a:rPr lang="en-US" altLang="zh-CN" baseline="0" dirty="0" smtClean="0"/>
              <a:t> the query time of different algorithm, using same parameters as previous slide.</a:t>
            </a:r>
          </a:p>
          <a:p>
            <a:pPr marL="228600" indent="-228600">
              <a:buAutoNum type="arabicPeriod"/>
            </a:pPr>
            <a:r>
              <a:rPr lang="en-US" altLang="zh-CN" baseline="0" dirty="0" err="1" smtClean="0"/>
              <a:t>ProbeSim</a:t>
            </a:r>
            <a:r>
              <a:rPr lang="en-US" altLang="zh-CN" baseline="0" dirty="0" smtClean="0"/>
              <a:t> is much faster than other </a:t>
            </a:r>
            <a:r>
              <a:rPr lang="en-US" altLang="zh-CN" baseline="0" dirty="0" err="1" smtClean="0"/>
              <a:t>algs</a:t>
            </a:r>
            <a:r>
              <a:rPr lang="en-US" altLang="zh-CN" baseline="0" dirty="0" smtClean="0"/>
              <a:t>. For example, it’s 3 to 4 orders of magnitude faster than </a:t>
            </a:r>
            <a:r>
              <a:rPr lang="en-US" altLang="zh-CN" baseline="0" dirty="0" err="1" smtClean="0"/>
              <a:t>TopSim</a:t>
            </a:r>
            <a:r>
              <a:rPr lang="en-US" altLang="zh-CN" baseline="0" dirty="0" smtClean="0"/>
              <a:t> on LJ, and give similar results.</a:t>
            </a:r>
          </a:p>
          <a:p>
            <a:pPr marL="228600" indent="-228600">
              <a:buAutoNum type="arabicPeriod"/>
            </a:pPr>
            <a:r>
              <a:rPr lang="en-US" altLang="zh-CN" baseline="0" dirty="0" smtClean="0"/>
              <a:t>TSF and </a:t>
            </a:r>
            <a:r>
              <a:rPr lang="en-US" altLang="zh-CN" baseline="0" dirty="0" err="1" smtClean="0"/>
              <a:t>TopSim</a:t>
            </a:r>
            <a:r>
              <a:rPr lang="en-US" altLang="zh-CN" baseline="0" dirty="0" smtClean="0"/>
              <a:t> is hard to handle billion scale graphs such as twitter and </a:t>
            </a:r>
            <a:r>
              <a:rPr lang="en-US" altLang="zh-CN" baseline="0" dirty="0" err="1" smtClean="0"/>
              <a:t>friendster</a:t>
            </a:r>
            <a:r>
              <a:rPr lang="en-US" altLang="zh-CN" baseline="0" dirty="0" smtClean="0"/>
              <a:t>, because of excessive query time or index out of memory.</a:t>
            </a:r>
            <a:endParaRPr lang="en-US" altLang="zh-CN" dirty="0" smtClean="0"/>
          </a:p>
          <a:p>
            <a:endParaRPr lang="en-US" altLang="zh-CN" dirty="0" smtClean="0"/>
          </a:p>
          <a:p>
            <a:endParaRPr lang="zh-CN" altLang="en-US" dirty="0" smtClean="0"/>
          </a:p>
        </p:txBody>
      </p:sp>
      <p:sp>
        <p:nvSpPr>
          <p:cNvPr id="57348" name="灯片编号占位符 3"/>
          <p:cNvSpPr>
            <a:spLocks noGrp="1"/>
          </p:cNvSpPr>
          <p:nvPr>
            <p:ph type="sldNum" sz="quarter" idx="5"/>
          </p:nvPr>
        </p:nvSpPr>
        <p:spPr>
          <a:noFill/>
        </p:spPr>
        <p:txBody>
          <a:bodyPr/>
          <a:lstStyle/>
          <a:p>
            <a:fld id="{4CC9706D-5A4C-4CD9-B706-E4CE008DD87F}" type="slidenum">
              <a:rPr lang="zh-CN" altLang="en-US" smtClean="0"/>
              <a:pPr/>
              <a:t>27</a:t>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a:ln/>
        </p:spPr>
        <p:txBody>
          <a:bodyPr/>
          <a:lstStyle/>
          <a:p>
            <a:r>
              <a:rPr lang="en-US" altLang="zh-CN" dirty="0" smtClean="0"/>
              <a:t>1.(0.5min)We show the memory cost of these </a:t>
            </a:r>
            <a:r>
              <a:rPr lang="en-US" altLang="zh-CN" dirty="0" err="1" smtClean="0"/>
              <a:t>algs</a:t>
            </a:r>
            <a:r>
              <a:rPr lang="en-US" altLang="zh-CN" dirty="0" smtClean="0"/>
              <a:t>. </a:t>
            </a:r>
            <a:r>
              <a:rPr lang="en-US" altLang="zh-CN" u="sng" dirty="0" err="1" smtClean="0"/>
              <a:t>ProbeSim</a:t>
            </a:r>
            <a:r>
              <a:rPr lang="en-US" altLang="zh-CN" u="sng" dirty="0" smtClean="0"/>
              <a:t> has memory cost much smaller than graph size, which</a:t>
            </a:r>
            <a:r>
              <a:rPr lang="en-US" altLang="zh-CN" u="sng" baseline="0" dirty="0" smtClean="0"/>
              <a:t> is consistent to its property of locality.</a:t>
            </a:r>
          </a:p>
          <a:p>
            <a:r>
              <a:rPr lang="en-US" altLang="zh-CN" baseline="0" dirty="0" smtClean="0"/>
              <a:t>2.TSF needs to construct and store index in memory, which costs most.</a:t>
            </a:r>
          </a:p>
          <a:p>
            <a:r>
              <a:rPr lang="en-US" altLang="zh-CN" baseline="0" dirty="0" smtClean="0"/>
              <a:t>3.TopSim still cost more memory than </a:t>
            </a:r>
            <a:r>
              <a:rPr lang="en-US" altLang="zh-CN" baseline="0" dirty="0" err="1" smtClean="0"/>
              <a:t>ProbeSim</a:t>
            </a:r>
            <a:r>
              <a:rPr lang="en-US" altLang="zh-CN" baseline="0" dirty="0" smtClean="0"/>
              <a:t> due to the traversal strategy, and fails on largest graphs.</a:t>
            </a:r>
            <a:endParaRPr lang="en-US" altLang="zh-CN" dirty="0" smtClean="0"/>
          </a:p>
          <a:p>
            <a:endParaRPr lang="en-US" altLang="zh-CN" dirty="0" smtClean="0"/>
          </a:p>
          <a:p>
            <a:endParaRPr lang="zh-CN" altLang="en-US" dirty="0" smtClean="0"/>
          </a:p>
        </p:txBody>
      </p:sp>
      <p:sp>
        <p:nvSpPr>
          <p:cNvPr id="57348" name="灯片编号占位符 3"/>
          <p:cNvSpPr>
            <a:spLocks noGrp="1"/>
          </p:cNvSpPr>
          <p:nvPr>
            <p:ph type="sldNum" sz="quarter" idx="5"/>
          </p:nvPr>
        </p:nvSpPr>
        <p:spPr>
          <a:noFill/>
        </p:spPr>
        <p:txBody>
          <a:bodyPr/>
          <a:lstStyle/>
          <a:p>
            <a:fld id="{4CC9706D-5A4C-4CD9-B706-E4CE008DD87F}" type="slidenum">
              <a:rPr lang="zh-CN" altLang="en-US" smtClean="0"/>
              <a:pPr/>
              <a:t>28</a:t>
            </a:fld>
            <a:endParaRPr lang="en-US"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1.(1min)To conclude our work,</a:t>
            </a:r>
          </a:p>
          <a:p>
            <a:r>
              <a:rPr lang="en-US" altLang="zh-CN" dirty="0" smtClean="0"/>
              <a:t>we</a:t>
            </a:r>
            <a:r>
              <a:rPr lang="en-US" altLang="zh-CN" baseline="0" dirty="0" smtClean="0"/>
              <a:t> (read…)</a:t>
            </a:r>
            <a:endParaRPr lang="zh-CN" altLang="en-US" dirty="0"/>
          </a:p>
        </p:txBody>
      </p:sp>
      <p:sp>
        <p:nvSpPr>
          <p:cNvPr id="4" name="灯片编号占位符 3"/>
          <p:cNvSpPr>
            <a:spLocks noGrp="1"/>
          </p:cNvSpPr>
          <p:nvPr>
            <p:ph type="sldNum" sz="quarter" idx="10"/>
          </p:nvPr>
        </p:nvSpPr>
        <p:spPr/>
        <p:txBody>
          <a:bodyPr/>
          <a:lstStyle/>
          <a:p>
            <a:pPr>
              <a:defRPr/>
            </a:pPr>
            <a:fld id="{24B1DEF5-F142-45B9-AF3C-96997AA023A4}" type="slidenum">
              <a:rPr lang="zh-CN" altLang="en-US" smtClean="0"/>
              <a:pPr>
                <a:defRPr/>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ln/>
        </p:spPr>
        <p:txBody>
          <a:bodyPr/>
          <a:lstStyle/>
          <a:p>
            <a:pPr marL="228600" indent="-228600">
              <a:defRPr/>
            </a:pPr>
            <a:r>
              <a:rPr lang="en-US" altLang="zh-CN" dirty="0" smtClean="0"/>
              <a:t>(1 min)1.The idea of</a:t>
            </a:r>
            <a:r>
              <a:rPr lang="en-US" altLang="zh-CN" baseline="0" dirty="0" smtClean="0"/>
              <a:t> </a:t>
            </a:r>
            <a:r>
              <a:rPr lang="en-US" altLang="zh-CN" dirty="0" err="1" smtClean="0"/>
              <a:t>SimRank</a:t>
            </a:r>
            <a:r>
              <a:rPr lang="en-US" altLang="zh-CN" dirty="0" smtClean="0"/>
              <a:t> was proposed by </a:t>
            </a:r>
            <a:r>
              <a:rPr lang="en-US" altLang="zh-CN" dirty="0" err="1" smtClean="0"/>
              <a:t>Jeh</a:t>
            </a:r>
            <a:r>
              <a:rPr lang="en-US" altLang="zh-CN" dirty="0" smtClean="0"/>
              <a:t> and </a:t>
            </a:r>
            <a:r>
              <a:rPr lang="en-US" altLang="zh-CN" dirty="0" err="1" smtClean="0"/>
              <a:t>Widom</a:t>
            </a:r>
            <a:r>
              <a:rPr lang="en-US" altLang="zh-CN" dirty="0" smtClean="0"/>
              <a:t> in KDD 2002, and now</a:t>
            </a:r>
            <a:r>
              <a:rPr lang="en-US" altLang="zh-CN" baseline="0" dirty="0" smtClean="0"/>
              <a:t> has more than 1600 citations.</a:t>
            </a:r>
          </a:p>
          <a:p>
            <a:pPr marL="228600" indent="-228600">
              <a:defRPr/>
            </a:pPr>
            <a:r>
              <a:rPr lang="en-US" altLang="zh-CN" u="none" baseline="0" dirty="0" smtClean="0"/>
              <a:t>2.Let me use this example graph to show its basic idea</a:t>
            </a:r>
            <a:r>
              <a:rPr lang="en-US" altLang="zh-CN" baseline="0" dirty="0" smtClean="0"/>
              <a:t>. </a:t>
            </a:r>
            <a:r>
              <a:rPr lang="en-US" altLang="zh-CN" strike="sngStrike" baseline="0" dirty="0" smtClean="0"/>
              <a:t>Professor A and B both come from some university, and they both have a student</a:t>
            </a:r>
            <a:r>
              <a:rPr lang="en-US" altLang="zh-CN" baseline="0" dirty="0" smtClean="0"/>
              <a:t>.</a:t>
            </a:r>
          </a:p>
          <a:p>
            <a:pPr marL="228600" indent="-228600">
              <a:defRPr/>
            </a:pPr>
            <a:r>
              <a:rPr lang="en-US" altLang="zh-CN" baseline="0" dirty="0" smtClean="0"/>
              <a:t>3.First every object is most similar to itself; then, the two professors are similar because they are from the same university; at last, the two students are also similar but a little less, because their advisors are similar, and the similarity decays during propagation. </a:t>
            </a:r>
          </a:p>
          <a:p>
            <a:pPr marL="228600" indent="-228600">
              <a:defRPr/>
            </a:pPr>
            <a:r>
              <a:rPr lang="en-US" altLang="zh-CN" baseline="0" dirty="0" smtClean="0"/>
              <a:t>4.Formally, </a:t>
            </a:r>
            <a:r>
              <a:rPr lang="en-US" altLang="zh-CN" baseline="0" dirty="0" err="1" smtClean="0"/>
              <a:t>SimRank</a:t>
            </a:r>
            <a:r>
              <a:rPr lang="en-US" altLang="zh-CN" baseline="0" dirty="0" smtClean="0"/>
              <a:t> is defined by this equation, which says </a:t>
            </a:r>
            <a:r>
              <a:rPr lang="en-US" altLang="zh-CN" u="sng" baseline="0" dirty="0" smtClean="0"/>
              <a:t>the similarity of two objects is determined by the similarity of all possible pairs of their in-neighbors</a:t>
            </a:r>
            <a:r>
              <a:rPr lang="en-US" altLang="zh-CN" baseline="0" dirty="0" smtClean="0"/>
              <a:t>. Here c denotes the decay factor between 0 and 1. </a:t>
            </a:r>
            <a:endParaRPr lang="zh-CN" altLang="en-US" dirty="0" smtClean="0"/>
          </a:p>
        </p:txBody>
      </p:sp>
      <p:sp>
        <p:nvSpPr>
          <p:cNvPr id="50180" name="灯片编号占位符 3"/>
          <p:cNvSpPr>
            <a:spLocks noGrp="1"/>
          </p:cNvSpPr>
          <p:nvPr>
            <p:ph type="sldNum" sz="quarter" idx="5"/>
          </p:nvPr>
        </p:nvSpPr>
        <p:spPr>
          <a:noFill/>
        </p:spPr>
        <p:txBody>
          <a:bodyPr/>
          <a:lstStyle/>
          <a:p>
            <a:fld id="{F3DE9DE8-7BB4-4713-ACFC-AC47B7FDCE34}" type="slidenum">
              <a:rPr lang="zh-CN" altLang="en-US" smtClean="0"/>
              <a:pPr/>
              <a:t>3</a:t>
            </a:fld>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Thank you. Any question?</a:t>
            </a:r>
            <a:endParaRPr lang="zh-CN" altLang="en-US" dirty="0"/>
          </a:p>
        </p:txBody>
      </p:sp>
      <p:sp>
        <p:nvSpPr>
          <p:cNvPr id="4" name="灯片编号占位符 3"/>
          <p:cNvSpPr>
            <a:spLocks noGrp="1"/>
          </p:cNvSpPr>
          <p:nvPr>
            <p:ph type="sldNum" sz="quarter" idx="10"/>
          </p:nvPr>
        </p:nvSpPr>
        <p:spPr/>
        <p:txBody>
          <a:bodyPr/>
          <a:lstStyle/>
          <a:p>
            <a:pPr>
              <a:defRPr/>
            </a:pPr>
            <a:fld id="{24B1DEF5-F142-45B9-AF3C-96997AA023A4}" type="slidenum">
              <a:rPr lang="zh-CN" altLang="en-US" smtClean="0"/>
              <a:pPr>
                <a:defRPr/>
              </a:pPr>
              <a:t>30</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a:ln/>
        </p:spPr>
        <p:txBody>
          <a:bodyPr/>
          <a:lstStyle/>
          <a:p>
            <a:pPr marL="228600" indent="-228600">
              <a:buAutoNum type="arabicPeriod"/>
            </a:pPr>
            <a:r>
              <a:rPr lang="en-US" altLang="zh-CN" dirty="0" smtClean="0">
                <a:solidFill>
                  <a:srgbClr val="009900"/>
                </a:solidFill>
                <a:latin typeface="Comic Sans MS" pitchFamily="66" charset="0"/>
              </a:rPr>
              <a:t>(1min)</a:t>
            </a:r>
            <a:r>
              <a:rPr lang="en-US" altLang="zh-CN" u="sng" dirty="0" smtClean="0">
                <a:solidFill>
                  <a:srgbClr val="009900"/>
                </a:solidFill>
                <a:latin typeface="Comic Sans MS" pitchFamily="66" charset="0"/>
              </a:rPr>
              <a:t>There are lots of applications of </a:t>
            </a:r>
            <a:r>
              <a:rPr lang="en-US" altLang="zh-CN" u="sng" dirty="0" err="1" smtClean="0">
                <a:solidFill>
                  <a:srgbClr val="009900"/>
                </a:solidFill>
                <a:latin typeface="Comic Sans MS" pitchFamily="66" charset="0"/>
              </a:rPr>
              <a:t>SimRank</a:t>
            </a:r>
            <a:r>
              <a:rPr lang="en-US" altLang="zh-CN" dirty="0" smtClean="0">
                <a:solidFill>
                  <a:srgbClr val="009900"/>
                </a:solidFill>
                <a:latin typeface="Comic Sans MS" pitchFamily="66" charset="0"/>
              </a:rPr>
              <a:t>, like collaborative filtering and recommendation systems.</a:t>
            </a:r>
          </a:p>
          <a:p>
            <a:pPr marL="228600" indent="-228600">
              <a:buAutoNum type="arabicPeriod"/>
            </a:pPr>
            <a:r>
              <a:rPr lang="en-US" altLang="zh-CN" dirty="0" smtClean="0">
                <a:solidFill>
                  <a:srgbClr val="009900"/>
                </a:solidFill>
                <a:latin typeface="Comic Sans MS" pitchFamily="66" charset="0"/>
              </a:rPr>
              <a:t>For example, consider the</a:t>
            </a:r>
            <a:r>
              <a:rPr lang="en-US" altLang="zh-CN" baseline="0" dirty="0" smtClean="0">
                <a:solidFill>
                  <a:srgbClr val="009900"/>
                </a:solidFill>
                <a:latin typeface="Comic Sans MS" pitchFamily="66" charset="0"/>
              </a:rPr>
              <a:t> system needs to guess the rating of a user to a given singer, to determine whether to recommend the singer to him.</a:t>
            </a:r>
          </a:p>
          <a:p>
            <a:pPr marL="228600" indent="-228600">
              <a:buAutoNum type="arabicPeriod"/>
            </a:pPr>
            <a:r>
              <a:rPr lang="en-US" altLang="zh-CN" baseline="0" dirty="0" smtClean="0">
                <a:solidFill>
                  <a:srgbClr val="009900"/>
                </a:solidFill>
                <a:latin typeface="Comic Sans MS" pitchFamily="66" charset="0"/>
              </a:rPr>
              <a:t>First the system needs to find k most similar singers already rated by the user, by some similarity measure such as </a:t>
            </a:r>
            <a:r>
              <a:rPr lang="en-US" altLang="zh-CN" baseline="0" dirty="0" err="1" smtClean="0">
                <a:solidFill>
                  <a:srgbClr val="009900"/>
                </a:solidFill>
                <a:latin typeface="Comic Sans MS" pitchFamily="66" charset="0"/>
              </a:rPr>
              <a:t>SimRank</a:t>
            </a:r>
            <a:r>
              <a:rPr lang="en-US" altLang="zh-CN" baseline="0" dirty="0" smtClean="0">
                <a:solidFill>
                  <a:srgbClr val="009900"/>
                </a:solidFill>
                <a:latin typeface="Comic Sans MS" pitchFamily="66" charset="0"/>
              </a:rPr>
              <a:t>, which performs well.</a:t>
            </a:r>
          </a:p>
          <a:p>
            <a:pPr marL="228600" indent="-228600">
              <a:buAutoNum type="arabicPeriod"/>
            </a:pPr>
            <a:r>
              <a:rPr lang="en-US" altLang="zh-CN" baseline="0" dirty="0" smtClean="0">
                <a:solidFill>
                  <a:srgbClr val="009900"/>
                </a:solidFill>
                <a:latin typeface="Comic Sans MS" pitchFamily="66" charset="0"/>
              </a:rPr>
              <a:t>Then the system computes a weighted score according to the similarity.</a:t>
            </a:r>
            <a:endParaRPr lang="zh-CN" altLang="en-US" dirty="0" smtClean="0"/>
          </a:p>
        </p:txBody>
      </p:sp>
      <p:sp>
        <p:nvSpPr>
          <p:cNvPr id="51204" name="灯片编号占位符 3"/>
          <p:cNvSpPr>
            <a:spLocks noGrp="1"/>
          </p:cNvSpPr>
          <p:nvPr>
            <p:ph type="sldNum" sz="quarter" idx="5"/>
          </p:nvPr>
        </p:nvSpPr>
        <p:spPr>
          <a:noFill/>
        </p:spPr>
        <p:txBody>
          <a:bodyPr/>
          <a:lstStyle/>
          <a:p>
            <a:fld id="{E8E10A69-096F-4FEB-A0F4-DE172A492B21}" type="slidenum">
              <a:rPr lang="zh-CN" altLang="en-US" smtClean="0"/>
              <a:pPr/>
              <a:t>4</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p:spPr>
        <p:txBody>
          <a:bodyPr/>
          <a:lstStyle/>
          <a:p>
            <a:r>
              <a:rPr lang="en-US" altLang="zh-CN" dirty="0" smtClean="0"/>
              <a:t>(0.5min)1.Computing</a:t>
            </a:r>
            <a:r>
              <a:rPr lang="en-US" altLang="zh-CN" baseline="0" dirty="0" smtClean="0"/>
              <a:t> by the definition of </a:t>
            </a:r>
            <a:r>
              <a:rPr lang="en-US" altLang="zh-CN" baseline="0" dirty="0" err="1" smtClean="0"/>
              <a:t>SimRank</a:t>
            </a:r>
            <a:r>
              <a:rPr lang="en-US" altLang="zh-CN" baseline="0" dirty="0" smtClean="0"/>
              <a:t> induces huge cost on large graphs, which is equivalent to iteration of matrix multiplication. The authors of </a:t>
            </a:r>
            <a:r>
              <a:rPr lang="en-US" altLang="zh-CN" baseline="0" dirty="0" err="1" smtClean="0"/>
              <a:t>SimRank</a:t>
            </a:r>
            <a:r>
              <a:rPr lang="en-US" altLang="zh-CN" baseline="0" dirty="0" smtClean="0"/>
              <a:t> proposed another random walk interpretation.</a:t>
            </a:r>
          </a:p>
          <a:p>
            <a:r>
              <a:rPr lang="en-US" altLang="zh-CN" u="sng" baseline="0" dirty="0" smtClean="0"/>
              <a:t>2.It says the similarity of u and v is the probability of two random walks meet, starting from u and v respectively, following the in-edges and with same steps.</a:t>
            </a:r>
          </a:p>
          <a:p>
            <a:r>
              <a:rPr lang="en-US" altLang="zh-CN" u="none" baseline="0" dirty="0" smtClean="0"/>
              <a:t>3. Several works refined this definition by considering the decay factor, making it more efficient.</a:t>
            </a:r>
            <a:endParaRPr lang="en-US" altLang="zh-CN" u="none" dirty="0" smtClean="0"/>
          </a:p>
        </p:txBody>
      </p:sp>
      <p:sp>
        <p:nvSpPr>
          <p:cNvPr id="52228" name="灯片编号占位符 3"/>
          <p:cNvSpPr>
            <a:spLocks noGrp="1"/>
          </p:cNvSpPr>
          <p:nvPr>
            <p:ph type="sldNum" sz="quarter" idx="5"/>
          </p:nvPr>
        </p:nvSpPr>
        <p:spPr>
          <a:noFill/>
        </p:spPr>
        <p:txBody>
          <a:bodyPr/>
          <a:lstStyle/>
          <a:p>
            <a:fld id="{B25DCE4A-BB20-47BF-8856-A0D2697D55A6}" type="slidenum">
              <a:rPr lang="zh-CN" altLang="en-US" smtClean="0"/>
              <a:pPr/>
              <a:t>5</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p:spPr>
        <p:txBody>
          <a:bodyPr/>
          <a:lstStyle/>
          <a:p>
            <a:r>
              <a:rPr lang="en-US" altLang="zh-CN" dirty="0" smtClean="0"/>
              <a:t>(+next slide 1min)1. In this example,</a:t>
            </a:r>
            <a:r>
              <a:rPr lang="en-US" altLang="zh-CN" baseline="0" dirty="0" smtClean="0"/>
              <a:t> both u and v start a random walk. The walk of u is u to s then to v, and the walk of v is to t and then back to v. They meet at v.</a:t>
            </a:r>
            <a:endParaRPr lang="en-US" altLang="zh-CN" dirty="0" smtClean="0"/>
          </a:p>
        </p:txBody>
      </p:sp>
      <p:sp>
        <p:nvSpPr>
          <p:cNvPr id="52228" name="灯片编号占位符 3"/>
          <p:cNvSpPr>
            <a:spLocks noGrp="1"/>
          </p:cNvSpPr>
          <p:nvPr>
            <p:ph type="sldNum" sz="quarter" idx="5"/>
          </p:nvPr>
        </p:nvSpPr>
        <p:spPr>
          <a:noFill/>
        </p:spPr>
        <p:txBody>
          <a:bodyPr/>
          <a:lstStyle/>
          <a:p>
            <a:fld id="{B25DCE4A-BB20-47BF-8856-A0D2697D55A6}" type="slidenum">
              <a:rPr lang="zh-CN" altLang="en-US" smtClean="0"/>
              <a:pPr/>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p:spPr>
        <p:txBody>
          <a:bodyPr/>
          <a:lstStyle/>
          <a:p>
            <a:r>
              <a:rPr lang="en-US" altLang="zh-CN" dirty="0" smtClean="0"/>
              <a:t>1.</a:t>
            </a:r>
            <a:r>
              <a:rPr lang="en-US" altLang="zh-CN" baseline="0" dirty="0" smtClean="0"/>
              <a:t> (0.5min)Motivated by the meeting definition of </a:t>
            </a:r>
            <a:r>
              <a:rPr lang="en-US" altLang="zh-CN" baseline="0" dirty="0" err="1" smtClean="0"/>
              <a:t>SimRank</a:t>
            </a:r>
            <a:r>
              <a:rPr lang="en-US" altLang="zh-CN" baseline="0" dirty="0" smtClean="0"/>
              <a:t>, for single pair query, the MC algorithm takes n trials and count meet number. </a:t>
            </a:r>
            <a:r>
              <a:rPr lang="en-US" altLang="zh-CN" u="sng" baseline="0" dirty="0" smtClean="0"/>
              <a:t>Since each trial is an unbiased estimation</a:t>
            </a:r>
            <a:r>
              <a:rPr lang="en-US" altLang="zh-CN" baseline="0" dirty="0" smtClean="0"/>
              <a:t>, by the concentration inequality, the MC estimation can be arbitrarily precise as long as there are sufficient trials.</a:t>
            </a:r>
            <a:endParaRPr lang="en-US" altLang="zh-CN" dirty="0" smtClean="0"/>
          </a:p>
        </p:txBody>
      </p:sp>
      <p:sp>
        <p:nvSpPr>
          <p:cNvPr id="52228" name="灯片编号占位符 3"/>
          <p:cNvSpPr>
            <a:spLocks noGrp="1"/>
          </p:cNvSpPr>
          <p:nvPr>
            <p:ph type="sldNum" sz="quarter" idx="5"/>
          </p:nvPr>
        </p:nvSpPr>
        <p:spPr>
          <a:noFill/>
        </p:spPr>
        <p:txBody>
          <a:bodyPr/>
          <a:lstStyle/>
          <a:p>
            <a:fld id="{B25DCE4A-BB20-47BF-8856-A0D2697D55A6}" type="slidenum">
              <a:rPr lang="zh-CN" altLang="en-US" smtClean="0"/>
              <a:pPr/>
              <a:t>7</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p:spPr>
        <p:txBody>
          <a:bodyPr/>
          <a:lstStyle/>
          <a:p>
            <a:pPr marL="228600" indent="-228600">
              <a:buAutoNum type="arabicPeriod"/>
            </a:pPr>
            <a:r>
              <a:rPr lang="en-US" altLang="zh-CN" dirty="0" smtClean="0"/>
              <a:t>(1min)However, f</a:t>
            </a:r>
            <a:r>
              <a:rPr lang="en-US" altLang="zh-CN" baseline="0" dirty="0" smtClean="0"/>
              <a:t>or the single source or top-k query, the cost of MC is too high. The number of walk pairs needs to be vertex size times number of trials. To guarantee the absolute error is no larger than epsilon for any vertex, the number of trials needs to be logn over square of epsilon.</a:t>
            </a:r>
          </a:p>
          <a:p>
            <a:pPr marL="228600" indent="-228600">
              <a:buAutoNum type="arabicPeriod"/>
            </a:pPr>
            <a:r>
              <a:rPr lang="en-US" altLang="zh-CN" baseline="0" dirty="0" smtClean="0"/>
              <a:t>On the other hand, the answer size is relatively small. For single source query, it’s no larger than vertex size, but typically much smaller because a large fraction of nodes have negligible similarity </a:t>
            </a:r>
            <a:r>
              <a:rPr lang="en-US" altLang="zh-CN" baseline="0" dirty="0" err="1" smtClean="0"/>
              <a:t>w.r.t</a:t>
            </a:r>
            <a:r>
              <a:rPr lang="en-US" altLang="zh-CN" baseline="0" dirty="0" smtClean="0"/>
              <a:t> the query vertex. For top-k query the answer size is just a constant.</a:t>
            </a:r>
          </a:p>
          <a:p>
            <a:pPr marL="228600" indent="-228600">
              <a:buAutoNum type="arabicPeriod"/>
            </a:pPr>
            <a:r>
              <a:rPr lang="en-US" altLang="zh-CN" u="sng" baseline="0" dirty="0" smtClean="0"/>
              <a:t>Thus, there is a big gap between the performance of MC algorithm and the problem complexity.</a:t>
            </a:r>
          </a:p>
        </p:txBody>
      </p:sp>
      <p:sp>
        <p:nvSpPr>
          <p:cNvPr id="52228" name="灯片编号占位符 3"/>
          <p:cNvSpPr>
            <a:spLocks noGrp="1"/>
          </p:cNvSpPr>
          <p:nvPr>
            <p:ph type="sldNum" sz="quarter" idx="5"/>
          </p:nvPr>
        </p:nvSpPr>
        <p:spPr>
          <a:noFill/>
        </p:spPr>
        <p:txBody>
          <a:bodyPr/>
          <a:lstStyle/>
          <a:p>
            <a:fld id="{B25DCE4A-BB20-47BF-8856-A0D2697D55A6}" type="slidenum">
              <a:rPr lang="zh-CN" altLang="en-US" smtClean="0"/>
              <a:pPr/>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p:spPr>
        <p:txBody>
          <a:bodyPr/>
          <a:lstStyle/>
          <a:p>
            <a:pPr marL="228600" indent="-228600">
              <a:buAutoNum type="arabicPeriod"/>
            </a:pPr>
            <a:r>
              <a:rPr lang="en-US" altLang="zh-CN" u="none" baseline="0" dirty="0" smtClean="0"/>
              <a:t>There are already some improvements of MC algorithm, such as the </a:t>
            </a:r>
            <a:r>
              <a:rPr lang="en-US" altLang="zh-CN" u="none" baseline="0" dirty="0" err="1" smtClean="0"/>
              <a:t>TopSim</a:t>
            </a:r>
            <a:r>
              <a:rPr lang="en-US" altLang="zh-CN" u="none" baseline="0" dirty="0" smtClean="0"/>
              <a:t>, TSF and SLING, but they either rely on </a:t>
            </a:r>
            <a:r>
              <a:rPr lang="en-US" altLang="zh-CN" u="none" baseline="0" dirty="0" smtClean="0"/>
              <a:t>heuristics</a:t>
            </a:r>
            <a:endParaRPr lang="en-US" altLang="zh-CN" u="none" baseline="0" dirty="0" smtClean="0"/>
          </a:p>
          <a:p>
            <a:pPr marL="228600" indent="-228600">
              <a:buAutoNum type="arabicPeriod"/>
            </a:pPr>
            <a:r>
              <a:rPr lang="en-US" altLang="zh-CN" u="none" baseline="0" dirty="0" smtClean="0"/>
              <a:t>Which make them have no accuracy guarantee and give poor results in practice;</a:t>
            </a:r>
          </a:p>
          <a:p>
            <a:pPr marL="228600" indent="-228600">
              <a:buAutoNum type="arabicPeriod"/>
            </a:pPr>
            <a:r>
              <a:rPr lang="en-US" altLang="zh-CN" u="none" baseline="0" dirty="0" smtClean="0"/>
              <a:t>Or need large index which limits the scalability, and do not support queries on dynamic graphs.</a:t>
            </a:r>
            <a:endParaRPr lang="en-US" altLang="zh-CN" u="none" dirty="0" smtClean="0"/>
          </a:p>
        </p:txBody>
      </p:sp>
      <p:sp>
        <p:nvSpPr>
          <p:cNvPr id="52228" name="灯片编号占位符 3"/>
          <p:cNvSpPr>
            <a:spLocks noGrp="1"/>
          </p:cNvSpPr>
          <p:nvPr>
            <p:ph type="sldNum" sz="quarter" idx="5"/>
          </p:nvPr>
        </p:nvSpPr>
        <p:spPr>
          <a:noFill/>
        </p:spPr>
        <p:txBody>
          <a:bodyPr/>
          <a:lstStyle/>
          <a:p>
            <a:fld id="{B25DCE4A-BB20-47BF-8856-A0D2697D55A6}" type="slidenum">
              <a:rPr lang="zh-CN" altLang="en-US" smtClean="0"/>
              <a:pPr/>
              <a:t>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zh-CN" altLang="en-US">
              <a:ea typeface="宋体" pitchFamily="2" charset="-122"/>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zh-CN" altLang="en-US"/>
          </a:p>
        </p:txBody>
      </p:sp>
      <p:sp>
        <p:nvSpPr>
          <p:cNvPr id="20582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20582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a:t>Towards Maximum Independent Sets on Massive Graphs</a:t>
            </a:r>
          </a:p>
        </p:txBody>
      </p:sp>
      <p:sp>
        <p:nvSpPr>
          <p:cNvPr id="8" name="Rectangle 6"/>
          <p:cNvSpPr>
            <a:spLocks noGrp="1" noChangeArrowheads="1"/>
          </p:cNvSpPr>
          <p:nvPr>
            <p:ph type="sldNum" sz="quarter" idx="12"/>
          </p:nvPr>
        </p:nvSpPr>
        <p:spPr/>
        <p:txBody>
          <a:bodyPr/>
          <a:lstStyle>
            <a:lvl1pPr>
              <a:defRPr/>
            </a:lvl1pPr>
          </a:lstStyle>
          <a:p>
            <a:pPr>
              <a:defRPr/>
            </a:pPr>
            <a:fld id="{C8D96329-052F-4634-BAAB-AEAA5B0D005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6" name="Rectangle 6"/>
          <p:cNvSpPr>
            <a:spLocks noGrp="1" noChangeArrowheads="1"/>
          </p:cNvSpPr>
          <p:nvPr>
            <p:ph type="sldNum" sz="quarter" idx="12"/>
          </p:nvPr>
        </p:nvSpPr>
        <p:spPr>
          <a:ln/>
        </p:spPr>
        <p:txBody>
          <a:bodyPr/>
          <a:lstStyle>
            <a:lvl1pPr>
              <a:defRPr/>
            </a:lvl1pPr>
          </a:lstStyle>
          <a:p>
            <a:pPr>
              <a:defRPr/>
            </a:pPr>
            <a:fld id="{E2FAEE7A-951B-4538-9C96-D88CF5C215E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6" name="Rectangle 6"/>
          <p:cNvSpPr>
            <a:spLocks noGrp="1" noChangeArrowheads="1"/>
          </p:cNvSpPr>
          <p:nvPr>
            <p:ph type="sldNum" sz="quarter" idx="12"/>
          </p:nvPr>
        </p:nvSpPr>
        <p:spPr>
          <a:ln/>
        </p:spPr>
        <p:txBody>
          <a:bodyPr/>
          <a:lstStyle>
            <a:lvl1pPr>
              <a:defRPr/>
            </a:lvl1pPr>
          </a:lstStyle>
          <a:p>
            <a:pPr>
              <a:defRPr/>
            </a:pPr>
            <a:fld id="{6A8C4D5D-C919-4BA9-B9A8-3C195F7C94A5}"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8" name="Rectangle 6"/>
          <p:cNvSpPr>
            <a:spLocks noGrp="1" noChangeArrowheads="1"/>
          </p:cNvSpPr>
          <p:nvPr>
            <p:ph type="sldNum" sz="quarter" idx="12"/>
          </p:nvPr>
        </p:nvSpPr>
        <p:spPr>
          <a:ln/>
        </p:spPr>
        <p:txBody>
          <a:bodyPr/>
          <a:lstStyle>
            <a:lvl1pPr>
              <a:defRPr/>
            </a:lvl1pPr>
          </a:lstStyle>
          <a:p>
            <a:pPr>
              <a:defRPr/>
            </a:pPr>
            <a:fld id="{3330F24E-065B-43AF-836B-F55AC6DB0C7A}"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7" name="Rectangle 6"/>
          <p:cNvSpPr>
            <a:spLocks noGrp="1" noChangeArrowheads="1"/>
          </p:cNvSpPr>
          <p:nvPr>
            <p:ph type="sldNum" sz="quarter" idx="12"/>
          </p:nvPr>
        </p:nvSpPr>
        <p:spPr>
          <a:ln/>
        </p:spPr>
        <p:txBody>
          <a:bodyPr/>
          <a:lstStyle>
            <a:lvl1pPr>
              <a:defRPr/>
            </a:lvl1pPr>
          </a:lstStyle>
          <a:p>
            <a:pPr>
              <a:defRPr/>
            </a:pPr>
            <a:fld id="{59CB3D28-BF2F-44C0-BDD2-71C91E0F5C8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6" name="Rectangle 6"/>
          <p:cNvSpPr>
            <a:spLocks noGrp="1" noChangeArrowheads="1"/>
          </p:cNvSpPr>
          <p:nvPr>
            <p:ph type="sldNum" sz="quarter" idx="12"/>
          </p:nvPr>
        </p:nvSpPr>
        <p:spPr>
          <a:ln/>
        </p:spPr>
        <p:txBody>
          <a:bodyPr/>
          <a:lstStyle>
            <a:lvl1pPr>
              <a:defRPr/>
            </a:lvl1pPr>
          </a:lstStyle>
          <a:p>
            <a:pPr>
              <a:defRPr/>
            </a:pPr>
            <a:fld id="{B91A60BF-A074-420F-A2A1-68BA1FD5A2F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6" name="Rectangle 6"/>
          <p:cNvSpPr>
            <a:spLocks noGrp="1" noChangeArrowheads="1"/>
          </p:cNvSpPr>
          <p:nvPr>
            <p:ph type="sldNum" sz="quarter" idx="12"/>
          </p:nvPr>
        </p:nvSpPr>
        <p:spPr>
          <a:ln/>
        </p:spPr>
        <p:txBody>
          <a:bodyPr/>
          <a:lstStyle>
            <a:lvl1pPr>
              <a:defRPr/>
            </a:lvl1pPr>
          </a:lstStyle>
          <a:p>
            <a:pPr>
              <a:defRPr/>
            </a:pPr>
            <a:fld id="{C8F8DDC1-C800-46E6-A75A-EEC64B4B7DA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7" name="Rectangle 6"/>
          <p:cNvSpPr>
            <a:spLocks noGrp="1" noChangeArrowheads="1"/>
          </p:cNvSpPr>
          <p:nvPr>
            <p:ph type="sldNum" sz="quarter" idx="12"/>
          </p:nvPr>
        </p:nvSpPr>
        <p:spPr>
          <a:ln/>
        </p:spPr>
        <p:txBody>
          <a:bodyPr/>
          <a:lstStyle>
            <a:lvl1pPr>
              <a:defRPr/>
            </a:lvl1pPr>
          </a:lstStyle>
          <a:p>
            <a:pPr>
              <a:defRPr/>
            </a:pPr>
            <a:fld id="{1974E526-4FBB-4F24-99DE-0808C3291CAA}"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9" name="Rectangle 6"/>
          <p:cNvSpPr>
            <a:spLocks noGrp="1" noChangeArrowheads="1"/>
          </p:cNvSpPr>
          <p:nvPr>
            <p:ph type="sldNum" sz="quarter" idx="12"/>
          </p:nvPr>
        </p:nvSpPr>
        <p:spPr>
          <a:ln/>
        </p:spPr>
        <p:txBody>
          <a:bodyPr/>
          <a:lstStyle>
            <a:lvl1pPr>
              <a:defRPr/>
            </a:lvl1pPr>
          </a:lstStyle>
          <a:p>
            <a:pPr>
              <a:defRPr/>
            </a:pPr>
            <a:fld id="{F09258D1-BB5B-4D6E-BE95-A54AA3EBD20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5" name="Rectangle 6"/>
          <p:cNvSpPr>
            <a:spLocks noGrp="1" noChangeArrowheads="1"/>
          </p:cNvSpPr>
          <p:nvPr>
            <p:ph type="sldNum" sz="quarter" idx="12"/>
          </p:nvPr>
        </p:nvSpPr>
        <p:spPr>
          <a:ln/>
        </p:spPr>
        <p:txBody>
          <a:bodyPr/>
          <a:lstStyle>
            <a:lvl1pPr>
              <a:defRPr/>
            </a:lvl1pPr>
          </a:lstStyle>
          <a:p>
            <a:pPr>
              <a:defRPr/>
            </a:pPr>
            <a:fld id="{053A9F91-482A-4E73-ADA7-EE14D39B7C0F}"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4" name="Rectangle 6"/>
          <p:cNvSpPr>
            <a:spLocks noGrp="1" noChangeArrowheads="1"/>
          </p:cNvSpPr>
          <p:nvPr>
            <p:ph type="sldNum" sz="quarter" idx="12"/>
          </p:nvPr>
        </p:nvSpPr>
        <p:spPr>
          <a:ln/>
        </p:spPr>
        <p:txBody>
          <a:bodyPr/>
          <a:lstStyle>
            <a:lvl1pPr>
              <a:defRPr/>
            </a:lvl1pPr>
          </a:lstStyle>
          <a:p>
            <a:pPr>
              <a:defRPr/>
            </a:pPr>
            <a:fld id="{78FE92D1-1E03-4E67-95B0-64230804BCA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7" name="Rectangle 6"/>
          <p:cNvSpPr>
            <a:spLocks noGrp="1" noChangeArrowheads="1"/>
          </p:cNvSpPr>
          <p:nvPr>
            <p:ph type="sldNum" sz="quarter" idx="12"/>
          </p:nvPr>
        </p:nvSpPr>
        <p:spPr>
          <a:ln/>
        </p:spPr>
        <p:txBody>
          <a:bodyPr/>
          <a:lstStyle>
            <a:lvl1pPr>
              <a:defRPr/>
            </a:lvl1pPr>
          </a:lstStyle>
          <a:p>
            <a:pPr>
              <a:defRPr/>
            </a:pPr>
            <a:fld id="{ACCAB2D8-A861-4C6D-9CD9-2C51227FDF3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Towards Maximum Independent Sets on Massive Graphs</a:t>
            </a:r>
          </a:p>
        </p:txBody>
      </p:sp>
      <p:sp>
        <p:nvSpPr>
          <p:cNvPr id="7" name="Rectangle 6"/>
          <p:cNvSpPr>
            <a:spLocks noGrp="1" noChangeArrowheads="1"/>
          </p:cNvSpPr>
          <p:nvPr>
            <p:ph type="sldNum" sz="quarter" idx="12"/>
          </p:nvPr>
        </p:nvSpPr>
        <p:spPr>
          <a:ln/>
        </p:spPr>
        <p:txBody>
          <a:bodyPr/>
          <a:lstStyle>
            <a:lvl1pPr>
              <a:defRPr/>
            </a:lvl1pPr>
          </a:lstStyle>
          <a:p>
            <a:pPr>
              <a:defRPr/>
            </a:pPr>
            <a:fld id="{0F3399D4-E926-480D-A9C9-DDA1767BA09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0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j-lt"/>
              </a:defRPr>
            </a:lvl1pPr>
          </a:lstStyle>
          <a:p>
            <a:pPr>
              <a:defRPr/>
            </a:pPr>
            <a:endParaRPr lang="en-US" altLang="en-US"/>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r>
              <a:rPr lang="en-US" altLang="en-US"/>
              <a:t>Towards Maximum Independent Sets on Massive Graphs</a:t>
            </a:r>
          </a:p>
        </p:txBody>
      </p:sp>
      <p:sp>
        <p:nvSpPr>
          <p:cNvPr id="20480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578BCB30-AA60-42F2-B029-EC5DC4A34C64}" type="slidenum">
              <a:rPr lang="en-US" altLang="en-US"/>
              <a:pPr>
                <a:defRPr/>
              </a:pPr>
              <a:t>‹#›</a:t>
            </a:fld>
            <a:endParaRPr lang="en-US" altLang="en-US"/>
          </a:p>
        </p:txBody>
      </p:sp>
      <p:sp>
        <p:nvSpPr>
          <p:cNvPr id="20480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zh-CN" altLang="en-US">
              <a:ea typeface="宋体" pitchFamily="2" charset="-122"/>
            </a:endParaRPr>
          </a:p>
        </p:txBody>
      </p:sp>
      <p:sp>
        <p:nvSpPr>
          <p:cNvPr id="20480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028"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timing>
    <p:tnLst>
      <p:par>
        <p:cTn id="1" dur="indefinite" restart="never" nodeType="tmRoot"/>
      </p:par>
    </p:tnLst>
  </p:timing>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924800" cy="1752600"/>
          </a:xfrm>
        </p:spPr>
        <p:txBody>
          <a:bodyPr/>
          <a:lstStyle/>
          <a:p>
            <a:pPr algn="ctr" eaLnBrk="1" hangingPunct="1"/>
            <a:r>
              <a:rPr lang="en-US" altLang="zh-CN" sz="4000" dirty="0" err="1" smtClean="0">
                <a:ea typeface="宋体" pitchFamily="2" charset="-122"/>
              </a:rPr>
              <a:t>ProbeSim</a:t>
            </a:r>
            <a:r>
              <a:rPr lang="en-US" altLang="zh-CN" sz="4000" dirty="0" smtClean="0">
                <a:ea typeface="宋体" pitchFamily="2" charset="-122"/>
              </a:rPr>
              <a:t>: Scalable Single-Source and Top-</a:t>
            </a:r>
            <a:r>
              <a:rPr lang="en-US" altLang="zh-CN" sz="4000" i="1" dirty="0" smtClean="0">
                <a:ea typeface="宋体" pitchFamily="2" charset="-122"/>
              </a:rPr>
              <a:t>k</a:t>
            </a:r>
            <a:r>
              <a:rPr lang="en-US" altLang="zh-CN" sz="4000" dirty="0" smtClean="0">
                <a:ea typeface="宋体" pitchFamily="2" charset="-122"/>
              </a:rPr>
              <a:t> </a:t>
            </a:r>
            <a:r>
              <a:rPr lang="en-US" altLang="zh-CN" sz="4000" dirty="0" err="1" smtClean="0">
                <a:ea typeface="宋体" pitchFamily="2" charset="-122"/>
              </a:rPr>
              <a:t>SimRank</a:t>
            </a:r>
            <a:r>
              <a:rPr lang="en-US" altLang="zh-CN" sz="4000" dirty="0" smtClean="0">
                <a:ea typeface="宋体" pitchFamily="2" charset="-122"/>
              </a:rPr>
              <a:t> Computations on Dynamic Graphs</a:t>
            </a:r>
          </a:p>
        </p:txBody>
      </p:sp>
      <p:sp>
        <p:nvSpPr>
          <p:cNvPr id="3075" name="Rectangle 3"/>
          <p:cNvSpPr>
            <a:spLocks noGrp="1" noChangeArrowheads="1"/>
          </p:cNvSpPr>
          <p:nvPr>
            <p:ph type="subTitle" idx="1"/>
          </p:nvPr>
        </p:nvSpPr>
        <p:spPr>
          <a:xfrm>
            <a:off x="1447800" y="3962400"/>
            <a:ext cx="6553200" cy="1752600"/>
          </a:xfrm>
        </p:spPr>
        <p:txBody>
          <a:bodyPr/>
          <a:lstStyle/>
          <a:p>
            <a:pPr algn="ctr" eaLnBrk="1" hangingPunct="1">
              <a:defRPr/>
            </a:pPr>
            <a:r>
              <a:rPr lang="en-US" altLang="zh-CN" sz="2400" dirty="0" smtClean="0">
                <a:latin typeface="+mj-lt"/>
                <a:ea typeface="+mj-ea"/>
              </a:rPr>
              <a:t>Yu Liu    , </a:t>
            </a:r>
            <a:r>
              <a:rPr lang="en-US" sz="2400" dirty="0" err="1" smtClean="0">
                <a:latin typeface="+mj-lt"/>
                <a:ea typeface="+mj-ea"/>
              </a:rPr>
              <a:t>Bolong</a:t>
            </a:r>
            <a:r>
              <a:rPr lang="en-US" sz="2400" dirty="0" smtClean="0">
                <a:latin typeface="+mj-lt"/>
                <a:ea typeface="+mj-ea"/>
              </a:rPr>
              <a:t> </a:t>
            </a:r>
            <a:r>
              <a:rPr lang="en-US" sz="2400" dirty="0" err="1" smtClean="0">
                <a:latin typeface="+mj-lt"/>
                <a:ea typeface="+mj-ea"/>
              </a:rPr>
              <a:t>Zheng</a:t>
            </a:r>
            <a:r>
              <a:rPr lang="en-US" sz="2400" dirty="0" smtClean="0">
                <a:latin typeface="+mj-lt"/>
                <a:ea typeface="+mj-ea"/>
              </a:rPr>
              <a:t>, </a:t>
            </a:r>
            <a:r>
              <a:rPr lang="en-US" sz="2400" dirty="0" err="1" smtClean="0">
                <a:latin typeface="+mj-lt"/>
                <a:ea typeface="+mj-ea"/>
              </a:rPr>
              <a:t>Xiaodong</a:t>
            </a:r>
            <a:r>
              <a:rPr lang="en-US" sz="2400" dirty="0" smtClean="0">
                <a:latin typeface="+mj-lt"/>
                <a:ea typeface="+mj-ea"/>
              </a:rPr>
              <a:t> He, </a:t>
            </a:r>
            <a:r>
              <a:rPr lang="en-US" altLang="zh-CN" sz="2400" dirty="0" err="1" smtClean="0">
                <a:latin typeface="+mj-lt"/>
                <a:ea typeface="+mj-ea"/>
              </a:rPr>
              <a:t>Zhewei</a:t>
            </a:r>
            <a:r>
              <a:rPr lang="en-US" altLang="zh-CN" sz="2400" dirty="0" smtClean="0">
                <a:latin typeface="+mj-lt"/>
                <a:ea typeface="+mj-ea"/>
              </a:rPr>
              <a:t> Wei, </a:t>
            </a:r>
            <a:r>
              <a:rPr lang="en-US" altLang="zh-CN" sz="2400" dirty="0" err="1" smtClean="0">
                <a:latin typeface="+mj-lt"/>
                <a:ea typeface="+mj-ea"/>
              </a:rPr>
              <a:t>Xiaokui</a:t>
            </a:r>
            <a:r>
              <a:rPr lang="en-US" altLang="zh-CN" sz="2400" dirty="0" smtClean="0">
                <a:latin typeface="+mj-lt"/>
                <a:ea typeface="+mj-ea"/>
              </a:rPr>
              <a:t> Xiao, </a:t>
            </a:r>
            <a:r>
              <a:rPr lang="en-US" sz="2400" dirty="0" smtClean="0">
                <a:latin typeface="+mj-lt"/>
                <a:ea typeface="+mj-ea"/>
              </a:rPr>
              <a:t>Kai </a:t>
            </a:r>
            <a:r>
              <a:rPr lang="en-US" sz="2400" dirty="0" err="1" smtClean="0">
                <a:latin typeface="+mj-lt"/>
                <a:ea typeface="+mj-ea"/>
              </a:rPr>
              <a:t>Zheng</a:t>
            </a:r>
            <a:r>
              <a:rPr lang="en-US" sz="2400" dirty="0" smtClean="0">
                <a:latin typeface="+mj-lt"/>
                <a:ea typeface="+mj-ea"/>
              </a:rPr>
              <a:t>,</a:t>
            </a:r>
            <a:r>
              <a:rPr lang="en-US" altLang="zh-CN" sz="2400" dirty="0" smtClean="0">
                <a:latin typeface="+mj-lt"/>
                <a:ea typeface="+mj-ea"/>
              </a:rPr>
              <a:t> </a:t>
            </a:r>
            <a:r>
              <a:rPr lang="en-US" altLang="zh-CN" sz="2400" dirty="0" err="1" smtClean="0">
                <a:latin typeface="+mj-lt"/>
                <a:ea typeface="+mj-ea"/>
              </a:rPr>
              <a:t>Jiaheng</a:t>
            </a:r>
            <a:r>
              <a:rPr lang="en-US" altLang="zh-CN" sz="2400" dirty="0" smtClean="0">
                <a:latin typeface="+mj-lt"/>
                <a:ea typeface="+mj-ea"/>
              </a:rPr>
              <a:t> Lu</a:t>
            </a:r>
          </a:p>
        </p:txBody>
      </p:sp>
      <p:grpSp>
        <p:nvGrpSpPr>
          <p:cNvPr id="11" name="组合 10"/>
          <p:cNvGrpSpPr/>
          <p:nvPr/>
        </p:nvGrpSpPr>
        <p:grpSpPr>
          <a:xfrm>
            <a:off x="76200" y="5252085"/>
            <a:ext cx="8991600" cy="1392079"/>
            <a:chOff x="76200" y="5252085"/>
            <a:chExt cx="8991600" cy="1392079"/>
          </a:xfrm>
        </p:grpSpPr>
        <p:pic>
          <p:nvPicPr>
            <p:cNvPr id="3077" name="Picture 5" descr="Full_Colour_Thum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33600" y="5334000"/>
              <a:ext cx="2288286" cy="1268364"/>
            </a:xfrm>
            <a:prstGeom prst="rect">
              <a:avLst/>
            </a:prstGeom>
            <a:noFill/>
            <a:ln w="9525">
              <a:noFill/>
              <a:miter lim="800000"/>
              <a:headEnd/>
              <a:tailEnd/>
            </a:ln>
          </p:spPr>
        </p:pic>
        <p:pic>
          <p:nvPicPr>
            <p:cNvPr id="3079" name="Picture 8"/>
            <p:cNvPicPr>
              <a:picLocks noChangeAspect="1" noChangeArrowheads="1"/>
            </p:cNvPicPr>
            <p:nvPr/>
          </p:nvPicPr>
          <p:blipFill>
            <a:blip r:embed="rId4"/>
            <a:srcRect/>
            <a:stretch>
              <a:fillRect/>
            </a:stretch>
          </p:blipFill>
          <p:spPr bwMode="auto">
            <a:xfrm>
              <a:off x="76200" y="5334000"/>
              <a:ext cx="1923574" cy="1310164"/>
            </a:xfrm>
            <a:prstGeom prst="rect">
              <a:avLst/>
            </a:prstGeom>
            <a:noFill/>
            <a:ln w="9525" algn="ctr">
              <a:noFill/>
              <a:miter lim="800000"/>
              <a:headEnd/>
              <a:tailEnd type="none" w="sm" len="lg"/>
            </a:ln>
          </p:spPr>
        </p:pic>
        <p:pic>
          <p:nvPicPr>
            <p:cNvPr id="1026" name="Picture 2"/>
            <p:cNvPicPr>
              <a:picLocks noChangeAspect="1" noChangeArrowheads="1"/>
            </p:cNvPicPr>
            <p:nvPr/>
          </p:nvPicPr>
          <p:blipFill>
            <a:blip r:embed="rId5"/>
            <a:srcRect/>
            <a:stretch>
              <a:fillRect/>
            </a:stretch>
          </p:blipFill>
          <p:spPr bwMode="auto">
            <a:xfrm>
              <a:off x="6381750" y="5509260"/>
              <a:ext cx="2686050" cy="891540"/>
            </a:xfrm>
            <a:prstGeom prst="rect">
              <a:avLst/>
            </a:prstGeom>
            <a:noFill/>
            <a:ln w="9525">
              <a:noFill/>
              <a:miter lim="800000"/>
              <a:headEnd/>
              <a:tailEnd/>
            </a:ln>
            <a:effectLst/>
          </p:spPr>
        </p:pic>
        <p:pic>
          <p:nvPicPr>
            <p:cNvPr id="1029" name="Picture 5" descr="https://static1.squarespace.com/static/56fc095fb09f955b2a4a5490/56fc09d18a65e237645f90c9/56fc0c30f85082da5e626da2/1461767833992/University+of+Helsinki.png"/>
            <p:cNvPicPr>
              <a:picLocks noChangeAspect="1" noChangeArrowheads="1"/>
            </p:cNvPicPr>
            <p:nvPr/>
          </p:nvPicPr>
          <p:blipFill>
            <a:blip r:embed="rId6"/>
            <a:srcRect/>
            <a:stretch>
              <a:fillRect/>
            </a:stretch>
          </p:blipFill>
          <p:spPr bwMode="auto">
            <a:xfrm>
              <a:off x="4419600" y="5252085"/>
              <a:ext cx="1830705" cy="1377315"/>
            </a:xfrm>
            <a:prstGeom prst="rect">
              <a:avLst/>
            </a:prstGeom>
            <a:noFill/>
          </p:spPr>
        </p:pic>
      </p:grpSp>
      <p:pic>
        <p:nvPicPr>
          <p:cNvPr id="9" name="图片 8" descr="microphone.png"/>
          <p:cNvPicPr>
            <a:picLocks noChangeAspect="1"/>
          </p:cNvPicPr>
          <p:nvPr/>
        </p:nvPicPr>
        <p:blipFill>
          <a:blip r:embed="rId7" cstate="print"/>
          <a:stretch>
            <a:fillRect/>
          </a:stretch>
        </p:blipFill>
        <p:spPr>
          <a:xfrm>
            <a:off x="2442714" y="4038600"/>
            <a:ext cx="224286" cy="24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3E5B33C0-FA93-4B43-AE8E-F8C17B263747}" type="slidenum">
              <a:rPr lang="en-US" altLang="en-US"/>
              <a:pPr>
                <a:defRPr/>
              </a:pPr>
              <a:t>10</a:t>
            </a:fld>
            <a:endParaRPr lang="en-US" altLang="en-US"/>
          </a:p>
        </p:txBody>
      </p:sp>
      <p:sp>
        <p:nvSpPr>
          <p:cNvPr id="8196" name="Rectangle 2"/>
          <p:cNvSpPr>
            <a:spLocks noGrp="1" noChangeArrowheads="1"/>
          </p:cNvSpPr>
          <p:nvPr>
            <p:ph type="title"/>
          </p:nvPr>
        </p:nvSpPr>
        <p:spPr/>
        <p:txBody>
          <a:bodyPr/>
          <a:lstStyle/>
          <a:p>
            <a:pPr eaLnBrk="1" hangingPunct="1"/>
            <a:r>
              <a:rPr lang="en-US" altLang="zh-CN" sz="3600" dirty="0" smtClean="0">
                <a:ea typeface="宋体" pitchFamily="2" charset="-122"/>
              </a:rPr>
              <a:t>Our Approach: the </a:t>
            </a:r>
            <a:r>
              <a:rPr lang="en-US" altLang="zh-CN" sz="3600" dirty="0" err="1" smtClean="0">
                <a:latin typeface="+mj-ea"/>
              </a:rPr>
              <a:t>ProbeSim</a:t>
            </a:r>
            <a:r>
              <a:rPr lang="en-US" altLang="zh-CN" sz="3600" dirty="0" smtClean="0">
                <a:ea typeface="宋体" pitchFamily="2" charset="-122"/>
              </a:rPr>
              <a:t> Algorithm</a:t>
            </a:r>
          </a:p>
        </p:txBody>
      </p:sp>
      <p:cxnSp>
        <p:nvCxnSpPr>
          <p:cNvPr id="8197" name="AutoShape 10"/>
          <p:cNvCxnSpPr>
            <a:cxnSpLocks noChangeShapeType="1"/>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29" name="椭圆 28"/>
          <p:cNvSpPr>
            <a:spLocks noChangeAspect="1"/>
          </p:cNvSpPr>
          <p:nvPr/>
        </p:nvSpPr>
        <p:spPr>
          <a:xfrm>
            <a:off x="1219200" y="4343400"/>
            <a:ext cx="504056" cy="504056"/>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chemeClr val="bg1"/>
                </a:solidFill>
                <a:effectLst/>
                <a:uLnTx/>
                <a:uFillTx/>
                <a:latin typeface="+mj-ea"/>
                <a:ea typeface="+mj-ea"/>
                <a:cs typeface="Times New Roman" pitchFamily="18" charset="0"/>
              </a:rPr>
              <a:t>u</a:t>
            </a:r>
            <a:endParaRPr kumimoji="0" lang="zh-CN" altLang="en-US" sz="2000" b="0" i="1" u="none" strike="noStrike" kern="0" cap="none" spc="0" normalizeH="0" baseline="0" noProof="0" dirty="0" smtClean="0">
              <a:ln>
                <a:noFill/>
              </a:ln>
              <a:solidFill>
                <a:schemeClr val="bg1"/>
              </a:solidFill>
              <a:effectLst/>
              <a:uLnTx/>
              <a:uFillTx/>
              <a:latin typeface="+mj-ea"/>
              <a:ea typeface="+mj-ea"/>
              <a:cs typeface="Times New Roman" pitchFamily="18" charset="0"/>
            </a:endParaRPr>
          </a:p>
        </p:txBody>
      </p:sp>
      <p:cxnSp>
        <p:nvCxnSpPr>
          <p:cNvPr id="30" name="直接箭头连接符 29"/>
          <p:cNvCxnSpPr>
            <a:cxnSpLocks noChangeAspect="1"/>
            <a:stCxn id="31" idx="3"/>
            <a:endCxn id="29" idx="7"/>
          </p:cNvCxnSpPr>
          <p:nvPr/>
        </p:nvCxnSpPr>
        <p:spPr>
          <a:xfrm rot="5400000">
            <a:off x="1573239" y="3935439"/>
            <a:ext cx="557978" cy="405578"/>
          </a:xfrm>
          <a:prstGeom prst="straightConnector1">
            <a:avLst/>
          </a:prstGeom>
          <a:noFill/>
          <a:ln w="38100" cap="flat" cmpd="sng" algn="ctr">
            <a:solidFill>
              <a:srgbClr val="0070C0"/>
            </a:solidFill>
            <a:prstDash val="solid"/>
            <a:tailEnd type="arrow" w="lg" len="lg"/>
          </a:ln>
          <a:effectLst/>
        </p:spPr>
      </p:cxnSp>
      <p:sp>
        <p:nvSpPr>
          <p:cNvPr id="31" name="椭圆 30"/>
          <p:cNvSpPr>
            <a:spLocks noChangeAspect="1"/>
          </p:cNvSpPr>
          <p:nvPr/>
        </p:nvSpPr>
        <p:spPr>
          <a:xfrm>
            <a:off x="1981200" y="3429000"/>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v</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sp>
        <p:nvSpPr>
          <p:cNvPr id="32" name="椭圆 31"/>
          <p:cNvSpPr>
            <a:spLocks noChangeAspect="1"/>
          </p:cNvSpPr>
          <p:nvPr/>
        </p:nvSpPr>
        <p:spPr>
          <a:xfrm>
            <a:off x="3581400" y="2467744"/>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w</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sp>
        <p:nvSpPr>
          <p:cNvPr id="33" name="椭圆 32"/>
          <p:cNvSpPr>
            <a:spLocks noChangeAspect="1"/>
          </p:cNvSpPr>
          <p:nvPr/>
        </p:nvSpPr>
        <p:spPr>
          <a:xfrm>
            <a:off x="5867400" y="1400944"/>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x</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cxnSp>
        <p:nvCxnSpPr>
          <p:cNvPr id="35" name="直接箭头连接符 34"/>
          <p:cNvCxnSpPr>
            <a:cxnSpLocks noChangeAspect="1"/>
            <a:stCxn id="32" idx="2"/>
            <a:endCxn id="31" idx="7"/>
          </p:cNvCxnSpPr>
          <p:nvPr/>
        </p:nvCxnSpPr>
        <p:spPr>
          <a:xfrm rot="10800000" flipV="1">
            <a:off x="2411440" y="2719771"/>
            <a:ext cx="1169961" cy="783045"/>
          </a:xfrm>
          <a:prstGeom prst="straightConnector1">
            <a:avLst/>
          </a:prstGeom>
          <a:noFill/>
          <a:ln w="38100" cap="flat" cmpd="sng" algn="ctr">
            <a:solidFill>
              <a:srgbClr val="0070C0"/>
            </a:solidFill>
            <a:prstDash val="solid"/>
            <a:tailEnd type="arrow" w="lg" len="lg"/>
          </a:ln>
          <a:effectLst/>
        </p:spPr>
      </p:cxnSp>
      <p:cxnSp>
        <p:nvCxnSpPr>
          <p:cNvPr id="36" name="直接箭头连接符 35"/>
          <p:cNvCxnSpPr>
            <a:cxnSpLocks noChangeAspect="1"/>
            <a:stCxn id="33" idx="2"/>
            <a:endCxn id="32" idx="7"/>
          </p:cNvCxnSpPr>
          <p:nvPr/>
        </p:nvCxnSpPr>
        <p:spPr>
          <a:xfrm rot="10800000" flipV="1">
            <a:off x="4011640" y="1652971"/>
            <a:ext cx="1855761" cy="888589"/>
          </a:xfrm>
          <a:prstGeom prst="straightConnector1">
            <a:avLst/>
          </a:prstGeom>
          <a:noFill/>
          <a:ln w="38100" cap="flat" cmpd="sng" algn="ctr">
            <a:solidFill>
              <a:srgbClr val="0070C0"/>
            </a:solidFill>
            <a:prstDash val="solid"/>
            <a:tailEnd type="arrow" w="lg" len="lg"/>
          </a:ln>
          <a:effectLst/>
        </p:spPr>
      </p:cxnSp>
      <p:cxnSp>
        <p:nvCxnSpPr>
          <p:cNvPr id="37" name="直接箭头连接符 36"/>
          <p:cNvCxnSpPr>
            <a:cxnSpLocks noChangeAspect="1"/>
          </p:cNvCxnSpPr>
          <p:nvPr/>
        </p:nvCxnSpPr>
        <p:spPr>
          <a:xfrm rot="10800000" flipV="1">
            <a:off x="6324600" y="1371600"/>
            <a:ext cx="1143000" cy="228600"/>
          </a:xfrm>
          <a:prstGeom prst="straightConnector1">
            <a:avLst/>
          </a:prstGeom>
          <a:noFill/>
          <a:ln w="38100" cap="flat" cmpd="sng" algn="ctr">
            <a:solidFill>
              <a:srgbClr val="0070C0"/>
            </a:solidFill>
            <a:prstDash val="solid"/>
            <a:tailEnd type="arrow" w="lg" len="lg"/>
          </a:ln>
          <a:effectLst/>
        </p:spPr>
      </p:cxnSp>
      <p:cxnSp>
        <p:nvCxnSpPr>
          <p:cNvPr id="44" name="直接箭头连接符 43"/>
          <p:cNvCxnSpPr>
            <a:endCxn id="29" idx="0"/>
          </p:cNvCxnSpPr>
          <p:nvPr/>
        </p:nvCxnSpPr>
        <p:spPr>
          <a:xfrm rot="16200000" flipH="1">
            <a:off x="1131286" y="4003458"/>
            <a:ext cx="580256" cy="99628"/>
          </a:xfrm>
          <a:prstGeom prst="straightConnector1">
            <a:avLst/>
          </a:prstGeom>
          <a:noFill/>
          <a:ln w="38100" cap="flat" cmpd="sng" algn="ctr">
            <a:solidFill>
              <a:srgbClr val="0070C0"/>
            </a:solidFill>
            <a:prstDash val="solid"/>
            <a:tailEnd type="arrow" w="lg" len="lg"/>
          </a:ln>
          <a:effectLst/>
        </p:spPr>
      </p:cxnSp>
      <p:cxnSp>
        <p:nvCxnSpPr>
          <p:cNvPr id="61" name="直接箭头连接符 60"/>
          <p:cNvCxnSpPr>
            <a:endCxn id="31" idx="0"/>
          </p:cNvCxnSpPr>
          <p:nvPr/>
        </p:nvCxnSpPr>
        <p:spPr>
          <a:xfrm rot="16200000" flipH="1">
            <a:off x="1902042" y="3097814"/>
            <a:ext cx="638944" cy="23428"/>
          </a:xfrm>
          <a:prstGeom prst="straightConnector1">
            <a:avLst/>
          </a:prstGeom>
          <a:noFill/>
          <a:ln w="38100" cap="flat" cmpd="sng" algn="ctr">
            <a:solidFill>
              <a:srgbClr val="0070C0"/>
            </a:solidFill>
            <a:prstDash val="solid"/>
            <a:tailEnd type="arrow" w="lg" len="lg"/>
          </a:ln>
          <a:effectLst/>
        </p:spPr>
      </p:cxnSp>
      <p:cxnSp>
        <p:nvCxnSpPr>
          <p:cNvPr id="64" name="直接箭头连接符 63"/>
          <p:cNvCxnSpPr>
            <a:endCxn id="31" idx="1"/>
          </p:cNvCxnSpPr>
          <p:nvPr/>
        </p:nvCxnSpPr>
        <p:spPr>
          <a:xfrm rot="16200000" flipH="1">
            <a:off x="1699828" y="3147627"/>
            <a:ext cx="407961" cy="302417"/>
          </a:xfrm>
          <a:prstGeom prst="straightConnector1">
            <a:avLst/>
          </a:prstGeom>
          <a:noFill/>
          <a:ln w="38100" cap="flat" cmpd="sng" algn="ctr">
            <a:solidFill>
              <a:srgbClr val="0070C0"/>
            </a:solidFill>
            <a:prstDash val="solid"/>
            <a:tailEnd type="arrow" w="lg" len="lg"/>
          </a:ln>
          <a:effectLst/>
        </p:spPr>
      </p:cxnSp>
      <p:cxnSp>
        <p:nvCxnSpPr>
          <p:cNvPr id="67" name="直接箭头连接符 66"/>
          <p:cNvCxnSpPr>
            <a:endCxn id="32" idx="1"/>
          </p:cNvCxnSpPr>
          <p:nvPr/>
        </p:nvCxnSpPr>
        <p:spPr>
          <a:xfrm rot="16200000" flipH="1">
            <a:off x="3261928" y="2148271"/>
            <a:ext cx="560361" cy="226217"/>
          </a:xfrm>
          <a:prstGeom prst="straightConnector1">
            <a:avLst/>
          </a:prstGeom>
          <a:noFill/>
          <a:ln w="38100" cap="flat" cmpd="sng" algn="ctr">
            <a:solidFill>
              <a:srgbClr val="0070C0"/>
            </a:solidFill>
            <a:prstDash val="solid"/>
            <a:tailEnd type="arrow" w="lg" len="lg"/>
          </a:ln>
          <a:effectLst/>
        </p:spPr>
      </p:cxnSp>
      <p:sp>
        <p:nvSpPr>
          <p:cNvPr id="78" name="TextBox 77"/>
          <p:cNvSpPr txBox="1"/>
          <p:nvPr/>
        </p:nvSpPr>
        <p:spPr>
          <a:xfrm>
            <a:off x="7543800" y="914400"/>
            <a:ext cx="697627" cy="707886"/>
          </a:xfrm>
          <a:prstGeom prst="rect">
            <a:avLst/>
          </a:prstGeom>
          <a:noFill/>
        </p:spPr>
        <p:txBody>
          <a:bodyPr wrap="none" rtlCol="0">
            <a:spAutoFit/>
          </a:bodyPr>
          <a:lstStyle/>
          <a:p>
            <a:r>
              <a:rPr lang="en-US" altLang="zh-CN" sz="4000" dirty="0" smtClean="0">
                <a:solidFill>
                  <a:srgbClr val="0070C0"/>
                </a:solidFill>
              </a:rPr>
              <a:t>…</a:t>
            </a:r>
            <a:endParaRPr lang="zh-CN" altLang="en-US" sz="4000" dirty="0">
              <a:solidFill>
                <a:srgbClr val="0070C0"/>
              </a:solidFill>
            </a:endParaRPr>
          </a:p>
        </p:txBody>
      </p:sp>
      <p:grpSp>
        <p:nvGrpSpPr>
          <p:cNvPr id="107" name="组合 106"/>
          <p:cNvGrpSpPr/>
          <p:nvPr/>
        </p:nvGrpSpPr>
        <p:grpSpPr>
          <a:xfrm>
            <a:off x="776326" y="6248400"/>
            <a:ext cx="7529474" cy="556832"/>
            <a:chOff x="776326" y="6248400"/>
            <a:chExt cx="7529474" cy="556832"/>
          </a:xfrm>
        </p:grpSpPr>
        <p:pic>
          <p:nvPicPr>
            <p:cNvPr id="108"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09"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10"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11"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12"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2000" fill="hold"/>
                                        <p:tgtEl>
                                          <p:spTgt spid="30"/>
                                        </p:tgtEl>
                                        <p:attrNameLst>
                                          <p:attrName>stroke.color</p:attrName>
                                        </p:attrNameLst>
                                      </p:cBhvr>
                                      <p:to>
                                        <a:srgbClr val="F90000"/>
                                      </p:to>
                                    </p:animClr>
                                    <p:set>
                                      <p:cBhvr>
                                        <p:cTn id="7" dur="2000" fill="hold"/>
                                        <p:tgtEl>
                                          <p:spTgt spid="30"/>
                                        </p:tgtEl>
                                        <p:attrNameLst>
                                          <p:attrName>stroke.on</p:attrName>
                                        </p:attrNameLst>
                                      </p:cBhvr>
                                      <p:to>
                                        <p:strVal val="true"/>
                                      </p:to>
                                    </p:set>
                                  </p:childTnLst>
                                </p:cTn>
                              </p:par>
                              <p:par>
                                <p:cTn id="8" presetID="7" presetClass="emph" presetSubtype="2" fill="hold" nodeType="withEffect">
                                  <p:stCondLst>
                                    <p:cond delay="0"/>
                                  </p:stCondLst>
                                  <p:childTnLst>
                                    <p:animClr clrSpc="rgb">
                                      <p:cBhvr>
                                        <p:cTn id="9" dur="2000" fill="hold"/>
                                        <p:tgtEl>
                                          <p:spTgt spid="35"/>
                                        </p:tgtEl>
                                        <p:attrNameLst>
                                          <p:attrName>stroke.color</p:attrName>
                                        </p:attrNameLst>
                                      </p:cBhvr>
                                      <p:to>
                                        <a:srgbClr val="F90000"/>
                                      </p:to>
                                    </p:animClr>
                                    <p:set>
                                      <p:cBhvr>
                                        <p:cTn id="10" dur="2000" fill="hold"/>
                                        <p:tgtEl>
                                          <p:spTgt spid="35"/>
                                        </p:tgtEl>
                                        <p:attrNameLst>
                                          <p:attrName>stroke.on</p:attrName>
                                        </p:attrNameLst>
                                      </p:cBhvr>
                                      <p:to>
                                        <p:strVal val="true"/>
                                      </p:to>
                                    </p:set>
                                  </p:childTnLst>
                                </p:cTn>
                              </p:par>
                              <p:par>
                                <p:cTn id="11" presetID="7" presetClass="emph" presetSubtype="2" fill="hold" nodeType="withEffect">
                                  <p:stCondLst>
                                    <p:cond delay="0"/>
                                  </p:stCondLst>
                                  <p:childTnLst>
                                    <p:animClr clrSpc="rgb">
                                      <p:cBhvr>
                                        <p:cTn id="12" dur="2000" fill="hold"/>
                                        <p:tgtEl>
                                          <p:spTgt spid="36"/>
                                        </p:tgtEl>
                                        <p:attrNameLst>
                                          <p:attrName>stroke.color</p:attrName>
                                        </p:attrNameLst>
                                      </p:cBhvr>
                                      <p:to>
                                        <a:srgbClr val="F90000"/>
                                      </p:to>
                                    </p:animClr>
                                    <p:set>
                                      <p:cBhvr>
                                        <p:cTn id="13"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3E5B33C0-FA93-4B43-AE8E-F8C17B263747}" type="slidenum">
              <a:rPr lang="en-US" altLang="en-US"/>
              <a:pPr>
                <a:defRPr/>
              </a:pPr>
              <a:t>11</a:t>
            </a:fld>
            <a:endParaRPr lang="en-US" altLang="en-US"/>
          </a:p>
        </p:txBody>
      </p:sp>
      <p:sp>
        <p:nvSpPr>
          <p:cNvPr id="8196" name="Rectangle 2"/>
          <p:cNvSpPr>
            <a:spLocks noGrp="1" noChangeArrowheads="1"/>
          </p:cNvSpPr>
          <p:nvPr>
            <p:ph type="title"/>
          </p:nvPr>
        </p:nvSpPr>
        <p:spPr/>
        <p:txBody>
          <a:bodyPr/>
          <a:lstStyle/>
          <a:p>
            <a:pPr eaLnBrk="1" hangingPunct="1"/>
            <a:r>
              <a:rPr lang="en-US" altLang="zh-CN" sz="3600" dirty="0" smtClean="0">
                <a:ea typeface="宋体" pitchFamily="2" charset="-122"/>
              </a:rPr>
              <a:t>Our Approach: the </a:t>
            </a:r>
            <a:r>
              <a:rPr lang="en-US" altLang="zh-CN" sz="3600" dirty="0" err="1" smtClean="0">
                <a:latin typeface="+mj-ea"/>
              </a:rPr>
              <a:t>ProbeSim</a:t>
            </a:r>
            <a:r>
              <a:rPr lang="en-US" altLang="zh-CN" sz="3600" dirty="0" smtClean="0">
                <a:ea typeface="宋体" pitchFamily="2" charset="-122"/>
              </a:rPr>
              <a:t> Algorithm</a:t>
            </a:r>
          </a:p>
        </p:txBody>
      </p:sp>
      <p:cxnSp>
        <p:nvCxnSpPr>
          <p:cNvPr id="8197" name="AutoShape 10"/>
          <p:cNvCxnSpPr>
            <a:cxnSpLocks noChangeShapeType="1"/>
          </p:cNvCxnSpPr>
          <p:nvPr/>
        </p:nvCxnSpPr>
        <p:spPr bwMode="auto">
          <a:xfrm>
            <a:off x="4572000" y="1066800"/>
            <a:ext cx="0" cy="0"/>
          </a:xfrm>
          <a:prstGeom prst="straightConnector1">
            <a:avLst/>
          </a:prstGeom>
          <a:noFill/>
          <a:ln w="9525">
            <a:solidFill>
              <a:schemeClr val="tx1"/>
            </a:solidFill>
            <a:round/>
            <a:headEnd type="triangle" w="med" len="med"/>
            <a:tailEnd type="triangle" w="sm" len="lg"/>
          </a:ln>
        </p:spPr>
      </p:cxnSp>
      <p:sp>
        <p:nvSpPr>
          <p:cNvPr id="29" name="椭圆 28"/>
          <p:cNvSpPr>
            <a:spLocks noChangeAspect="1"/>
          </p:cNvSpPr>
          <p:nvPr/>
        </p:nvSpPr>
        <p:spPr>
          <a:xfrm>
            <a:off x="1219200" y="4114800"/>
            <a:ext cx="504056" cy="504056"/>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chemeClr val="bg1"/>
                </a:solidFill>
                <a:effectLst/>
                <a:uLnTx/>
                <a:uFillTx/>
                <a:latin typeface="+mj-ea"/>
                <a:ea typeface="+mj-ea"/>
                <a:cs typeface="Times New Roman" pitchFamily="18" charset="0"/>
              </a:rPr>
              <a:t>u</a:t>
            </a:r>
            <a:endParaRPr kumimoji="0" lang="zh-CN" altLang="en-US" sz="2000" b="0" i="1" u="none" strike="noStrike" kern="0" cap="none" spc="0" normalizeH="0" baseline="0" noProof="0" dirty="0" smtClean="0">
              <a:ln>
                <a:noFill/>
              </a:ln>
              <a:solidFill>
                <a:schemeClr val="bg1"/>
              </a:solidFill>
              <a:effectLst/>
              <a:uLnTx/>
              <a:uFillTx/>
              <a:latin typeface="+mj-ea"/>
              <a:ea typeface="+mj-ea"/>
              <a:cs typeface="Times New Roman" pitchFamily="18" charset="0"/>
            </a:endParaRPr>
          </a:p>
        </p:txBody>
      </p:sp>
      <p:cxnSp>
        <p:nvCxnSpPr>
          <p:cNvPr id="30" name="直接箭头连接符 29"/>
          <p:cNvCxnSpPr>
            <a:cxnSpLocks noChangeAspect="1"/>
            <a:stCxn id="31" idx="3"/>
            <a:endCxn id="29" idx="7"/>
          </p:cNvCxnSpPr>
          <p:nvPr/>
        </p:nvCxnSpPr>
        <p:spPr>
          <a:xfrm rot="5400000">
            <a:off x="1535139" y="3668739"/>
            <a:ext cx="634178" cy="405578"/>
          </a:xfrm>
          <a:prstGeom prst="straightConnector1">
            <a:avLst/>
          </a:prstGeom>
          <a:noFill/>
          <a:ln w="38100" cap="flat" cmpd="sng" algn="ctr">
            <a:solidFill>
              <a:srgbClr val="FF0000"/>
            </a:solidFill>
            <a:prstDash val="solid"/>
            <a:tailEnd type="arrow" w="lg" len="lg"/>
          </a:ln>
          <a:effectLst/>
        </p:spPr>
      </p:cxnSp>
      <p:sp>
        <p:nvSpPr>
          <p:cNvPr id="31" name="椭圆 30"/>
          <p:cNvSpPr>
            <a:spLocks noChangeAspect="1"/>
          </p:cNvSpPr>
          <p:nvPr/>
        </p:nvSpPr>
        <p:spPr>
          <a:xfrm>
            <a:off x="1981200" y="3124200"/>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v</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sp>
        <p:nvSpPr>
          <p:cNvPr id="32" name="椭圆 31"/>
          <p:cNvSpPr>
            <a:spLocks noChangeAspect="1"/>
          </p:cNvSpPr>
          <p:nvPr/>
        </p:nvSpPr>
        <p:spPr>
          <a:xfrm>
            <a:off x="3581400" y="2239144"/>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w</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sp>
        <p:nvSpPr>
          <p:cNvPr id="33" name="椭圆 32"/>
          <p:cNvSpPr>
            <a:spLocks noChangeAspect="1"/>
          </p:cNvSpPr>
          <p:nvPr/>
        </p:nvSpPr>
        <p:spPr>
          <a:xfrm>
            <a:off x="5867400" y="1172344"/>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x</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cxnSp>
        <p:nvCxnSpPr>
          <p:cNvPr id="35" name="直接箭头连接符 34"/>
          <p:cNvCxnSpPr>
            <a:cxnSpLocks noChangeAspect="1"/>
            <a:stCxn id="32" idx="2"/>
            <a:endCxn id="31" idx="7"/>
          </p:cNvCxnSpPr>
          <p:nvPr/>
        </p:nvCxnSpPr>
        <p:spPr>
          <a:xfrm rot="10800000" flipV="1">
            <a:off x="2411440" y="2491171"/>
            <a:ext cx="1169961" cy="706845"/>
          </a:xfrm>
          <a:prstGeom prst="straightConnector1">
            <a:avLst/>
          </a:prstGeom>
          <a:noFill/>
          <a:ln w="38100" cap="flat" cmpd="sng" algn="ctr">
            <a:solidFill>
              <a:srgbClr val="FF0000"/>
            </a:solidFill>
            <a:prstDash val="solid"/>
            <a:tailEnd type="arrow" w="lg" len="lg"/>
          </a:ln>
          <a:effectLst/>
        </p:spPr>
      </p:cxnSp>
      <p:cxnSp>
        <p:nvCxnSpPr>
          <p:cNvPr id="36" name="直接箭头连接符 35"/>
          <p:cNvCxnSpPr>
            <a:cxnSpLocks noChangeAspect="1"/>
            <a:stCxn id="33" idx="2"/>
            <a:endCxn id="32" idx="7"/>
          </p:cNvCxnSpPr>
          <p:nvPr/>
        </p:nvCxnSpPr>
        <p:spPr>
          <a:xfrm rot="10800000" flipV="1">
            <a:off x="4011640" y="1424371"/>
            <a:ext cx="1855761" cy="888589"/>
          </a:xfrm>
          <a:prstGeom prst="straightConnector1">
            <a:avLst/>
          </a:prstGeom>
          <a:noFill/>
          <a:ln w="38100" cap="flat" cmpd="sng" algn="ctr">
            <a:solidFill>
              <a:srgbClr val="FF0000"/>
            </a:solidFill>
            <a:prstDash val="solid"/>
            <a:tailEnd type="arrow" w="lg" len="lg"/>
          </a:ln>
          <a:effectLst/>
        </p:spPr>
      </p:cxnSp>
      <p:cxnSp>
        <p:nvCxnSpPr>
          <p:cNvPr id="37" name="直接箭头连接符 36"/>
          <p:cNvCxnSpPr>
            <a:cxnSpLocks noChangeAspect="1"/>
          </p:cNvCxnSpPr>
          <p:nvPr/>
        </p:nvCxnSpPr>
        <p:spPr>
          <a:xfrm rot="10800000" flipV="1">
            <a:off x="6324600" y="1143000"/>
            <a:ext cx="1143000" cy="228600"/>
          </a:xfrm>
          <a:prstGeom prst="straightConnector1">
            <a:avLst/>
          </a:prstGeom>
          <a:noFill/>
          <a:ln w="38100" cap="flat" cmpd="sng" algn="ctr">
            <a:solidFill>
              <a:srgbClr val="0070C0"/>
            </a:solidFill>
            <a:prstDash val="solid"/>
            <a:tailEnd type="arrow" w="lg" len="lg"/>
          </a:ln>
          <a:effectLst/>
        </p:spPr>
      </p:cxnSp>
      <p:cxnSp>
        <p:nvCxnSpPr>
          <p:cNvPr id="44" name="直接箭头连接符 43"/>
          <p:cNvCxnSpPr>
            <a:endCxn id="29" idx="0"/>
          </p:cNvCxnSpPr>
          <p:nvPr/>
        </p:nvCxnSpPr>
        <p:spPr>
          <a:xfrm rot="16200000" flipH="1">
            <a:off x="1131286" y="3774858"/>
            <a:ext cx="580256" cy="99628"/>
          </a:xfrm>
          <a:prstGeom prst="straightConnector1">
            <a:avLst/>
          </a:prstGeom>
          <a:noFill/>
          <a:ln w="38100" cap="flat" cmpd="sng" algn="ctr">
            <a:solidFill>
              <a:srgbClr val="0070C0"/>
            </a:solidFill>
            <a:prstDash val="solid"/>
            <a:tailEnd type="arrow" w="lg" len="lg"/>
          </a:ln>
          <a:effectLst/>
        </p:spPr>
      </p:cxnSp>
      <p:cxnSp>
        <p:nvCxnSpPr>
          <p:cNvPr id="61" name="直接箭头连接符 60"/>
          <p:cNvCxnSpPr>
            <a:endCxn id="31" idx="0"/>
          </p:cNvCxnSpPr>
          <p:nvPr/>
        </p:nvCxnSpPr>
        <p:spPr>
          <a:xfrm rot="16200000" flipH="1">
            <a:off x="1902042" y="2793014"/>
            <a:ext cx="638944" cy="23428"/>
          </a:xfrm>
          <a:prstGeom prst="straightConnector1">
            <a:avLst/>
          </a:prstGeom>
          <a:noFill/>
          <a:ln w="38100" cap="flat" cmpd="sng" algn="ctr">
            <a:solidFill>
              <a:srgbClr val="0070C0"/>
            </a:solidFill>
            <a:prstDash val="solid"/>
            <a:tailEnd type="arrow" w="lg" len="lg"/>
          </a:ln>
          <a:effectLst/>
        </p:spPr>
      </p:cxnSp>
      <p:cxnSp>
        <p:nvCxnSpPr>
          <p:cNvPr id="64" name="直接箭头连接符 63"/>
          <p:cNvCxnSpPr>
            <a:endCxn id="31" idx="1"/>
          </p:cNvCxnSpPr>
          <p:nvPr/>
        </p:nvCxnSpPr>
        <p:spPr>
          <a:xfrm rot="16200000" flipH="1">
            <a:off x="1699828" y="2842827"/>
            <a:ext cx="407961" cy="302417"/>
          </a:xfrm>
          <a:prstGeom prst="straightConnector1">
            <a:avLst/>
          </a:prstGeom>
          <a:noFill/>
          <a:ln w="38100" cap="flat" cmpd="sng" algn="ctr">
            <a:solidFill>
              <a:srgbClr val="0070C0"/>
            </a:solidFill>
            <a:prstDash val="solid"/>
            <a:tailEnd type="arrow" w="lg" len="lg"/>
          </a:ln>
          <a:effectLst/>
        </p:spPr>
      </p:cxnSp>
      <p:cxnSp>
        <p:nvCxnSpPr>
          <p:cNvPr id="67" name="直接箭头连接符 66"/>
          <p:cNvCxnSpPr>
            <a:endCxn id="32" idx="1"/>
          </p:cNvCxnSpPr>
          <p:nvPr/>
        </p:nvCxnSpPr>
        <p:spPr>
          <a:xfrm rot="16200000" flipH="1">
            <a:off x="3261928" y="1919671"/>
            <a:ext cx="560361" cy="226217"/>
          </a:xfrm>
          <a:prstGeom prst="straightConnector1">
            <a:avLst/>
          </a:prstGeom>
          <a:noFill/>
          <a:ln w="38100" cap="flat" cmpd="sng" algn="ctr">
            <a:solidFill>
              <a:srgbClr val="0070C0"/>
            </a:solidFill>
            <a:prstDash val="solid"/>
            <a:tailEnd type="arrow" w="lg" len="lg"/>
          </a:ln>
          <a:effectLst/>
        </p:spPr>
      </p:cxnSp>
      <p:sp>
        <p:nvSpPr>
          <p:cNvPr id="78" name="TextBox 77"/>
          <p:cNvSpPr txBox="1"/>
          <p:nvPr/>
        </p:nvSpPr>
        <p:spPr>
          <a:xfrm>
            <a:off x="7543800" y="685800"/>
            <a:ext cx="697627" cy="707886"/>
          </a:xfrm>
          <a:prstGeom prst="rect">
            <a:avLst/>
          </a:prstGeom>
          <a:noFill/>
        </p:spPr>
        <p:txBody>
          <a:bodyPr wrap="none" rtlCol="0">
            <a:spAutoFit/>
          </a:bodyPr>
          <a:lstStyle/>
          <a:p>
            <a:r>
              <a:rPr lang="en-US" altLang="zh-CN" sz="4000" dirty="0" smtClean="0">
                <a:solidFill>
                  <a:srgbClr val="0070C0"/>
                </a:solidFill>
              </a:rPr>
              <a:t>…</a:t>
            </a:r>
            <a:endParaRPr lang="zh-CN" altLang="en-US" sz="4000" dirty="0">
              <a:solidFill>
                <a:srgbClr val="0070C0"/>
              </a:solidFill>
            </a:endParaRPr>
          </a:p>
        </p:txBody>
      </p:sp>
      <p:sp>
        <p:nvSpPr>
          <p:cNvPr id="83" name="椭圆 82"/>
          <p:cNvSpPr>
            <a:spLocks noChangeAspect="1"/>
          </p:cNvSpPr>
          <p:nvPr/>
        </p:nvSpPr>
        <p:spPr>
          <a:xfrm>
            <a:off x="3581400" y="3429000"/>
            <a:ext cx="504056" cy="504056"/>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s</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cxnSp>
        <p:nvCxnSpPr>
          <p:cNvPr id="84" name="直接箭头连接符 83"/>
          <p:cNvCxnSpPr>
            <a:cxnSpLocks noChangeAspect="1"/>
            <a:endCxn id="83" idx="0"/>
          </p:cNvCxnSpPr>
          <p:nvPr/>
        </p:nvCxnSpPr>
        <p:spPr>
          <a:xfrm rot="16200000" flipH="1" flipV="1">
            <a:off x="3516914" y="3059714"/>
            <a:ext cx="685800" cy="52772"/>
          </a:xfrm>
          <a:prstGeom prst="straightConnector1">
            <a:avLst/>
          </a:prstGeom>
          <a:noFill/>
          <a:ln w="38100" cap="flat" cmpd="sng" algn="ctr">
            <a:solidFill>
              <a:srgbClr val="0070C0"/>
            </a:solidFill>
            <a:prstDash val="solid"/>
            <a:tailEnd type="arrow" w="lg" len="lg"/>
          </a:ln>
          <a:effectLst/>
        </p:spPr>
      </p:cxnSp>
      <p:cxnSp>
        <p:nvCxnSpPr>
          <p:cNvPr id="91" name="直接箭头连接符 90"/>
          <p:cNvCxnSpPr/>
          <p:nvPr/>
        </p:nvCxnSpPr>
        <p:spPr bwMode="auto">
          <a:xfrm rot="16200000" flipH="1">
            <a:off x="3276600" y="3124200"/>
            <a:ext cx="457200" cy="304800"/>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cxnSp>
        <p:nvCxnSpPr>
          <p:cNvPr id="93" name="直接箭头连接符 92"/>
          <p:cNvCxnSpPr>
            <a:endCxn id="83" idx="7"/>
          </p:cNvCxnSpPr>
          <p:nvPr/>
        </p:nvCxnSpPr>
        <p:spPr bwMode="auto">
          <a:xfrm rot="5400000">
            <a:off x="3988212" y="3071428"/>
            <a:ext cx="454817" cy="407961"/>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sp>
        <p:nvSpPr>
          <p:cNvPr id="96" name="椭圆 95"/>
          <p:cNvSpPr>
            <a:spLocks noChangeAspect="1"/>
          </p:cNvSpPr>
          <p:nvPr/>
        </p:nvSpPr>
        <p:spPr>
          <a:xfrm>
            <a:off x="3124200" y="4114800"/>
            <a:ext cx="504056" cy="504056"/>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b</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cxnSp>
        <p:nvCxnSpPr>
          <p:cNvPr id="97" name="直接箭头连接符 96"/>
          <p:cNvCxnSpPr>
            <a:stCxn id="83" idx="3"/>
            <a:endCxn id="96" idx="7"/>
          </p:cNvCxnSpPr>
          <p:nvPr/>
        </p:nvCxnSpPr>
        <p:spPr bwMode="auto">
          <a:xfrm rot="5400000">
            <a:off x="3440139" y="3973539"/>
            <a:ext cx="329378" cy="100778"/>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cxnSp>
        <p:nvCxnSpPr>
          <p:cNvPr id="101" name="直接箭头连接符 100"/>
          <p:cNvCxnSpPr>
            <a:endCxn id="96" idx="1"/>
          </p:cNvCxnSpPr>
          <p:nvPr/>
        </p:nvCxnSpPr>
        <p:spPr bwMode="auto">
          <a:xfrm rot="16200000" flipH="1">
            <a:off x="2895600" y="3886199"/>
            <a:ext cx="454817" cy="150017"/>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sp>
        <p:nvSpPr>
          <p:cNvPr id="104" name="TextBox 103"/>
          <p:cNvSpPr txBox="1"/>
          <p:nvPr/>
        </p:nvSpPr>
        <p:spPr>
          <a:xfrm>
            <a:off x="990600" y="5188803"/>
            <a:ext cx="7162800" cy="830997"/>
          </a:xfrm>
          <a:prstGeom prst="rect">
            <a:avLst/>
          </a:prstGeom>
          <a:noFill/>
          <a:ln>
            <a:solidFill>
              <a:schemeClr val="tx2"/>
            </a:solidFill>
          </a:ln>
        </p:spPr>
        <p:txBody>
          <a:bodyPr wrap="square" rtlCol="0">
            <a:spAutoFit/>
          </a:bodyPr>
          <a:lstStyle/>
          <a:p>
            <a:pPr algn="just">
              <a:buFont typeface="Arial" pitchFamily="34" charset="0"/>
              <a:buChar char="•"/>
            </a:pPr>
            <a:r>
              <a:rPr lang="en-US" altLang="zh-CN" sz="2400" dirty="0" smtClean="0">
                <a:solidFill>
                  <a:schemeClr val="tx2"/>
                </a:solidFill>
              </a:rPr>
              <a:t> With probability </a:t>
            </a:r>
            <a:r>
              <a:rPr lang="en-US" altLang="zh-CN" sz="2400" b="1" dirty="0" smtClean="0">
                <a:solidFill>
                  <a:schemeClr val="tx2"/>
                </a:solidFill>
              </a:rPr>
              <a:t>Pr</a:t>
            </a:r>
            <a:r>
              <a:rPr lang="en-US" altLang="zh-CN" sz="2400" dirty="0" smtClean="0">
                <a:solidFill>
                  <a:schemeClr val="tx2"/>
                </a:solidFill>
              </a:rPr>
              <a:t>[</a:t>
            </a:r>
            <a:r>
              <a:rPr lang="en-US" altLang="zh-CN" sz="2400" i="1" dirty="0" smtClean="0">
                <a:solidFill>
                  <a:schemeClr val="tx2"/>
                </a:solidFill>
              </a:rPr>
              <a:t>u</a:t>
            </a:r>
            <a:r>
              <a:rPr lang="en-US" altLang="zh-CN" sz="2400" dirty="0" smtClean="0">
                <a:solidFill>
                  <a:schemeClr val="tx2"/>
                </a:solidFill>
              </a:rPr>
              <a:t> and </a:t>
            </a:r>
            <a:r>
              <a:rPr lang="en-US" altLang="zh-CN" sz="2400" i="1" dirty="0" smtClean="0">
                <a:solidFill>
                  <a:schemeClr val="tx2"/>
                </a:solidFill>
              </a:rPr>
              <a:t>b</a:t>
            </a:r>
            <a:r>
              <a:rPr lang="en-US" altLang="zh-CN" sz="2400" dirty="0" smtClean="0">
                <a:solidFill>
                  <a:schemeClr val="tx2"/>
                </a:solidFill>
              </a:rPr>
              <a:t> meet], </a:t>
            </a:r>
            <a:r>
              <a:rPr lang="en-US" altLang="zh-CN" sz="2400" i="1" dirty="0" smtClean="0">
                <a:solidFill>
                  <a:schemeClr val="tx2"/>
                </a:solidFill>
              </a:rPr>
              <a:t>Score</a:t>
            </a:r>
            <a:r>
              <a:rPr lang="en-US" altLang="zh-CN" sz="2400" dirty="0" smtClean="0">
                <a:solidFill>
                  <a:schemeClr val="tx2"/>
                </a:solidFill>
              </a:rPr>
              <a:t>(</a:t>
            </a:r>
            <a:r>
              <a:rPr lang="en-US" altLang="zh-CN" sz="2400" i="1" dirty="0" smtClean="0">
                <a:solidFill>
                  <a:schemeClr val="tx2"/>
                </a:solidFill>
              </a:rPr>
              <a:t>b</a:t>
            </a:r>
            <a:r>
              <a:rPr lang="en-US" altLang="zh-CN" sz="2400" dirty="0" smtClean="0">
                <a:solidFill>
                  <a:schemeClr val="tx2"/>
                </a:solidFill>
              </a:rPr>
              <a:t>) = 1;</a:t>
            </a:r>
          </a:p>
          <a:p>
            <a:pPr algn="just">
              <a:buFont typeface="Arial" pitchFamily="34" charset="0"/>
              <a:buChar char="•"/>
            </a:pPr>
            <a:r>
              <a:rPr lang="en-US" altLang="zh-CN" sz="2400" dirty="0" smtClean="0">
                <a:solidFill>
                  <a:schemeClr val="tx2"/>
                </a:solidFill>
              </a:rPr>
              <a:t> Otherwise </a:t>
            </a:r>
            <a:r>
              <a:rPr lang="en-US" altLang="zh-CN" sz="2400" i="1" dirty="0" smtClean="0">
                <a:solidFill>
                  <a:schemeClr val="tx2"/>
                </a:solidFill>
              </a:rPr>
              <a:t>Score</a:t>
            </a:r>
            <a:r>
              <a:rPr lang="en-US" altLang="zh-CN" sz="2400" dirty="0" smtClean="0">
                <a:solidFill>
                  <a:schemeClr val="tx2"/>
                </a:solidFill>
              </a:rPr>
              <a:t>(</a:t>
            </a:r>
            <a:r>
              <a:rPr lang="en-US" altLang="zh-CN" sz="2400" i="1" dirty="0" smtClean="0">
                <a:solidFill>
                  <a:schemeClr val="tx2"/>
                </a:solidFill>
              </a:rPr>
              <a:t>b</a:t>
            </a:r>
            <a:r>
              <a:rPr lang="en-US" altLang="zh-CN" sz="2400" dirty="0" smtClean="0">
                <a:solidFill>
                  <a:schemeClr val="tx2"/>
                </a:solidFill>
              </a:rPr>
              <a:t>) = 0.</a:t>
            </a:r>
            <a:endParaRPr lang="zh-CN" altLang="en-US" sz="2400" dirty="0">
              <a:solidFill>
                <a:schemeClr val="tx2"/>
              </a:solidFill>
            </a:endParaRPr>
          </a:p>
        </p:txBody>
      </p:sp>
      <p:grpSp>
        <p:nvGrpSpPr>
          <p:cNvPr id="51" name="组合 50"/>
          <p:cNvGrpSpPr/>
          <p:nvPr/>
        </p:nvGrpSpPr>
        <p:grpSpPr>
          <a:xfrm>
            <a:off x="1600200" y="1600200"/>
            <a:ext cx="6940131" cy="3264932"/>
            <a:chOff x="1600200" y="1828800"/>
            <a:chExt cx="6940131" cy="3264932"/>
          </a:xfrm>
        </p:grpSpPr>
        <p:grpSp>
          <p:nvGrpSpPr>
            <p:cNvPr id="50" name="组合 49"/>
            <p:cNvGrpSpPr/>
            <p:nvPr/>
          </p:nvGrpSpPr>
          <p:grpSpPr>
            <a:xfrm>
              <a:off x="5181600" y="1828800"/>
              <a:ext cx="3358731" cy="3048000"/>
              <a:chOff x="5181600" y="1828800"/>
              <a:chExt cx="3358731" cy="3048000"/>
            </a:xfrm>
          </p:grpSpPr>
          <p:sp>
            <p:nvSpPr>
              <p:cNvPr id="41" name="等腰三角形 40"/>
              <p:cNvSpPr/>
              <p:nvPr/>
            </p:nvSpPr>
            <p:spPr>
              <a:xfrm>
                <a:off x="5181600" y="1905000"/>
                <a:ext cx="2003648" cy="2971800"/>
              </a:xfrm>
              <a:prstGeom prst="triangl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mj-ea"/>
                  <a:ea typeface="+mj-ea"/>
                  <a:cs typeface="+mn-cs"/>
                </a:endParaRPr>
              </a:p>
            </p:txBody>
          </p:sp>
          <p:sp>
            <p:nvSpPr>
              <p:cNvPr id="79" name="右大括号 78"/>
              <p:cNvSpPr/>
              <p:nvPr/>
            </p:nvSpPr>
            <p:spPr bwMode="auto">
              <a:xfrm>
                <a:off x="7162800" y="1828800"/>
                <a:ext cx="381000" cy="2971800"/>
              </a:xfrm>
              <a:prstGeom prst="rightBrace">
                <a:avLst/>
              </a:prstGeom>
              <a:noFill/>
              <a:ln w="25400" cap="flat" cmpd="sng" algn="ctr">
                <a:solidFill>
                  <a:schemeClr val="accent1">
                    <a:lumMod val="50000"/>
                  </a:schemeClr>
                </a:solidFill>
                <a:prstDash val="solid"/>
                <a:round/>
                <a:headEnd type="none" w="med" len="med"/>
                <a:tailEnd type="non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70C0"/>
                  </a:solidFill>
                  <a:effectLst/>
                  <a:latin typeface="Arial" charset="0"/>
                </a:endParaRPr>
              </a:p>
            </p:txBody>
          </p:sp>
          <p:sp>
            <p:nvSpPr>
              <p:cNvPr id="80" name="TextBox 79"/>
              <p:cNvSpPr txBox="1"/>
              <p:nvPr/>
            </p:nvSpPr>
            <p:spPr>
              <a:xfrm>
                <a:off x="7467600" y="3135868"/>
                <a:ext cx="1072731" cy="369332"/>
              </a:xfrm>
              <a:prstGeom prst="rect">
                <a:avLst/>
              </a:prstGeom>
              <a:noFill/>
            </p:spPr>
            <p:txBody>
              <a:bodyPr wrap="none" rtlCol="0">
                <a:spAutoFit/>
              </a:bodyPr>
              <a:lstStyle/>
              <a:p>
                <a:r>
                  <a:rPr lang="en-US" altLang="zh-CN" b="1" i="1" dirty="0" smtClean="0">
                    <a:solidFill>
                      <a:schemeClr val="accent1">
                        <a:lumMod val="50000"/>
                      </a:schemeClr>
                    </a:solidFill>
                    <a:latin typeface="Times New Roman" pitchFamily="18" charset="0"/>
                    <a:cs typeface="Times New Roman" pitchFamily="18" charset="0"/>
                  </a:rPr>
                  <a:t>depth</a:t>
                </a:r>
                <a:r>
                  <a:rPr lang="en-US" altLang="zh-CN" b="1" dirty="0" smtClean="0">
                    <a:solidFill>
                      <a:schemeClr val="accent1">
                        <a:lumMod val="50000"/>
                      </a:schemeClr>
                    </a:solidFill>
                    <a:latin typeface="Times New Roman" pitchFamily="18" charset="0"/>
                    <a:cs typeface="Times New Roman" pitchFamily="18" charset="0"/>
                  </a:rPr>
                  <a:t> = 3</a:t>
                </a:r>
                <a:endParaRPr lang="zh-CN" altLang="en-US" b="1" dirty="0">
                  <a:solidFill>
                    <a:schemeClr val="accent1">
                      <a:lumMod val="50000"/>
                    </a:schemeClr>
                  </a:solidFill>
                  <a:latin typeface="Times New Roman" pitchFamily="18" charset="0"/>
                  <a:cs typeface="Times New Roman" pitchFamily="18" charset="0"/>
                </a:endParaRPr>
              </a:p>
            </p:txBody>
          </p:sp>
        </p:grpSp>
        <p:grpSp>
          <p:nvGrpSpPr>
            <p:cNvPr id="49" name="组合 48"/>
            <p:cNvGrpSpPr/>
            <p:nvPr/>
          </p:nvGrpSpPr>
          <p:grpSpPr>
            <a:xfrm>
              <a:off x="2743200" y="2971800"/>
              <a:ext cx="3358731" cy="1905000"/>
              <a:chOff x="2743200" y="2971800"/>
              <a:chExt cx="3358731" cy="1905000"/>
            </a:xfrm>
          </p:grpSpPr>
          <p:sp>
            <p:nvSpPr>
              <p:cNvPr id="40" name="等腰三角形 39"/>
              <p:cNvSpPr/>
              <p:nvPr/>
            </p:nvSpPr>
            <p:spPr>
              <a:xfrm>
                <a:off x="2743200" y="2971800"/>
                <a:ext cx="2286000" cy="1905000"/>
              </a:xfrm>
              <a:prstGeom prst="triangle">
                <a:avLst>
                  <a:gd name="adj" fmla="val 50000"/>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mj-ea"/>
                  <a:ea typeface="+mj-ea"/>
                  <a:cs typeface="+mn-cs"/>
                </a:endParaRPr>
              </a:p>
            </p:txBody>
          </p:sp>
          <p:sp>
            <p:nvSpPr>
              <p:cNvPr id="81" name="右大括号 80"/>
              <p:cNvSpPr/>
              <p:nvPr/>
            </p:nvSpPr>
            <p:spPr bwMode="auto">
              <a:xfrm>
                <a:off x="4800600" y="2971800"/>
                <a:ext cx="381000" cy="1905000"/>
              </a:xfrm>
              <a:prstGeom prst="rightBrace">
                <a:avLst/>
              </a:prstGeom>
              <a:noFill/>
              <a:ln w="25400" cap="flat" cmpd="sng" algn="ctr">
                <a:solidFill>
                  <a:schemeClr val="accent1">
                    <a:lumMod val="50000"/>
                  </a:schemeClr>
                </a:solidFill>
                <a:prstDash val="solid"/>
                <a:round/>
                <a:headEnd type="none" w="med" len="med"/>
                <a:tailEnd type="non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70C0"/>
                  </a:solidFill>
                  <a:effectLst/>
                  <a:latin typeface="Arial" charset="0"/>
                </a:endParaRPr>
              </a:p>
            </p:txBody>
          </p:sp>
          <p:sp>
            <p:nvSpPr>
              <p:cNvPr id="82" name="TextBox 81"/>
              <p:cNvSpPr txBox="1"/>
              <p:nvPr/>
            </p:nvSpPr>
            <p:spPr>
              <a:xfrm>
                <a:off x="5029200" y="3505200"/>
                <a:ext cx="1072731" cy="369332"/>
              </a:xfrm>
              <a:prstGeom prst="rect">
                <a:avLst/>
              </a:prstGeom>
              <a:noFill/>
            </p:spPr>
            <p:txBody>
              <a:bodyPr wrap="none" rtlCol="0">
                <a:spAutoFit/>
              </a:bodyPr>
              <a:lstStyle/>
              <a:p>
                <a:r>
                  <a:rPr lang="en-US" altLang="zh-CN" b="1" i="1" dirty="0" smtClean="0">
                    <a:solidFill>
                      <a:schemeClr val="accent1">
                        <a:lumMod val="50000"/>
                      </a:schemeClr>
                    </a:solidFill>
                    <a:latin typeface="Times New Roman" pitchFamily="18" charset="0"/>
                    <a:cs typeface="Times New Roman" pitchFamily="18" charset="0"/>
                  </a:rPr>
                  <a:t>depth</a:t>
                </a:r>
                <a:r>
                  <a:rPr lang="en-US" altLang="zh-CN" b="1" dirty="0" smtClean="0">
                    <a:solidFill>
                      <a:schemeClr val="accent1">
                        <a:lumMod val="50000"/>
                      </a:schemeClr>
                    </a:solidFill>
                    <a:latin typeface="Times New Roman" pitchFamily="18" charset="0"/>
                    <a:cs typeface="Times New Roman" pitchFamily="18" charset="0"/>
                  </a:rPr>
                  <a:t> = 2</a:t>
                </a:r>
                <a:endParaRPr lang="zh-CN" altLang="en-US" b="1" dirty="0">
                  <a:solidFill>
                    <a:schemeClr val="accent1">
                      <a:lumMod val="50000"/>
                    </a:schemeClr>
                  </a:solidFill>
                  <a:latin typeface="Times New Roman" pitchFamily="18" charset="0"/>
                  <a:cs typeface="Times New Roman" pitchFamily="18" charset="0"/>
                </a:endParaRPr>
              </a:p>
            </p:txBody>
          </p:sp>
        </p:grpSp>
        <p:grpSp>
          <p:nvGrpSpPr>
            <p:cNvPr id="48" name="组合 47"/>
            <p:cNvGrpSpPr/>
            <p:nvPr/>
          </p:nvGrpSpPr>
          <p:grpSpPr>
            <a:xfrm>
              <a:off x="1600200" y="3781450"/>
              <a:ext cx="1072731" cy="1312282"/>
              <a:chOff x="1600200" y="3781450"/>
              <a:chExt cx="1072731" cy="1312282"/>
            </a:xfrm>
          </p:grpSpPr>
          <p:sp>
            <p:nvSpPr>
              <p:cNvPr id="38" name="椭圆 37"/>
              <p:cNvSpPr>
                <a:spLocks noChangeAspect="1"/>
              </p:cNvSpPr>
              <p:nvPr/>
            </p:nvSpPr>
            <p:spPr>
              <a:xfrm>
                <a:off x="1981200" y="4343400"/>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cxnSp>
            <p:nvCxnSpPr>
              <p:cNvPr id="39" name="直接箭头连接符 38"/>
              <p:cNvCxnSpPr>
                <a:cxnSpLocks noChangeAspect="1"/>
                <a:stCxn id="31" idx="4"/>
                <a:endCxn id="38" idx="0"/>
              </p:cNvCxnSpPr>
              <p:nvPr/>
            </p:nvCxnSpPr>
            <p:spPr>
              <a:xfrm rot="5400000">
                <a:off x="1951856" y="4062028"/>
                <a:ext cx="562744" cy="1588"/>
              </a:xfrm>
              <a:prstGeom prst="straightConnector1">
                <a:avLst/>
              </a:prstGeom>
              <a:noFill/>
              <a:ln w="38100" cap="flat" cmpd="sng" algn="ctr">
                <a:solidFill>
                  <a:srgbClr val="0070C0"/>
                </a:solidFill>
                <a:prstDash val="solid"/>
                <a:tailEnd type="arrow" w="lg" len="lg"/>
              </a:ln>
              <a:effectLst/>
            </p:spPr>
          </p:cxnSp>
          <p:sp>
            <p:nvSpPr>
              <p:cNvPr id="47" name="TextBox 46"/>
              <p:cNvSpPr txBox="1"/>
              <p:nvPr/>
            </p:nvSpPr>
            <p:spPr>
              <a:xfrm>
                <a:off x="1600200" y="4724400"/>
                <a:ext cx="1072731" cy="369332"/>
              </a:xfrm>
              <a:prstGeom prst="rect">
                <a:avLst/>
              </a:prstGeom>
              <a:noFill/>
            </p:spPr>
            <p:txBody>
              <a:bodyPr wrap="none" rtlCol="0">
                <a:spAutoFit/>
              </a:bodyPr>
              <a:lstStyle/>
              <a:p>
                <a:r>
                  <a:rPr lang="en-US" altLang="zh-CN" b="1" i="1" dirty="0" smtClean="0">
                    <a:solidFill>
                      <a:schemeClr val="accent1">
                        <a:lumMod val="50000"/>
                      </a:schemeClr>
                    </a:solidFill>
                    <a:latin typeface="Times New Roman" pitchFamily="18" charset="0"/>
                    <a:cs typeface="Times New Roman" pitchFamily="18" charset="0"/>
                  </a:rPr>
                  <a:t>depth</a:t>
                </a:r>
                <a:r>
                  <a:rPr lang="en-US" altLang="zh-CN" b="1" dirty="0" smtClean="0">
                    <a:solidFill>
                      <a:schemeClr val="accent1">
                        <a:lumMod val="50000"/>
                      </a:schemeClr>
                    </a:solidFill>
                    <a:latin typeface="Times New Roman" pitchFamily="18" charset="0"/>
                    <a:cs typeface="Times New Roman" pitchFamily="18" charset="0"/>
                  </a:rPr>
                  <a:t> = 1</a:t>
                </a:r>
                <a:endParaRPr lang="zh-CN" altLang="en-US" b="1" dirty="0">
                  <a:solidFill>
                    <a:schemeClr val="accent1">
                      <a:lumMod val="50000"/>
                    </a:schemeClr>
                  </a:solidFill>
                  <a:latin typeface="Times New Roman" pitchFamily="18" charset="0"/>
                  <a:cs typeface="Times New Roman" pitchFamily="18" charset="0"/>
                </a:endParaRPr>
              </a:p>
            </p:txBody>
          </p:sp>
        </p:grpSp>
      </p:grpSp>
      <p:sp>
        <p:nvSpPr>
          <p:cNvPr id="52" name="矩形 51"/>
          <p:cNvSpPr/>
          <p:nvPr/>
        </p:nvSpPr>
        <p:spPr>
          <a:xfrm>
            <a:off x="3124200" y="4648200"/>
            <a:ext cx="403533" cy="400110"/>
          </a:xfrm>
          <a:prstGeom prst="rect">
            <a:avLst/>
          </a:prstGeom>
        </p:spPr>
        <p:txBody>
          <a:bodyPr wrap="square">
            <a:spAutoFit/>
          </a:bodyPr>
          <a:lstStyle/>
          <a:p>
            <a:r>
              <a:rPr lang="en-US" altLang="zh-CN" sz="2000" dirty="0" smtClean="0">
                <a:solidFill>
                  <a:srgbClr val="C00000"/>
                </a:solidFill>
              </a:rPr>
              <a:t>1</a:t>
            </a:r>
            <a:endParaRPr lang="zh-CN" altLang="en-US" sz="2000" dirty="0">
              <a:solidFill>
                <a:srgbClr val="C00000"/>
              </a:solidFill>
            </a:endParaRPr>
          </a:p>
        </p:txBody>
      </p:sp>
      <p:sp>
        <p:nvSpPr>
          <p:cNvPr id="53" name="椭圆 52"/>
          <p:cNvSpPr>
            <a:spLocks noChangeAspect="1"/>
          </p:cNvSpPr>
          <p:nvPr/>
        </p:nvSpPr>
        <p:spPr>
          <a:xfrm>
            <a:off x="4038600" y="4114800"/>
            <a:ext cx="504056" cy="504056"/>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c</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cxnSp>
        <p:nvCxnSpPr>
          <p:cNvPr id="54" name="直接箭头连接符 53"/>
          <p:cNvCxnSpPr>
            <a:stCxn id="83" idx="5"/>
            <a:endCxn id="53" idx="1"/>
          </p:cNvCxnSpPr>
          <p:nvPr/>
        </p:nvCxnSpPr>
        <p:spPr bwMode="auto">
          <a:xfrm rot="16200000" flipH="1">
            <a:off x="3897339" y="3973539"/>
            <a:ext cx="329378" cy="100778"/>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cxnSp>
        <p:nvCxnSpPr>
          <p:cNvPr id="57" name="直接箭头连接符 56"/>
          <p:cNvCxnSpPr>
            <a:endCxn id="53" idx="7"/>
          </p:cNvCxnSpPr>
          <p:nvPr/>
        </p:nvCxnSpPr>
        <p:spPr bwMode="auto">
          <a:xfrm rot="5400000">
            <a:off x="4369213" y="3833427"/>
            <a:ext cx="454817" cy="255563"/>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sp>
        <p:nvSpPr>
          <p:cNvPr id="60" name="矩形 59"/>
          <p:cNvSpPr/>
          <p:nvPr/>
        </p:nvSpPr>
        <p:spPr>
          <a:xfrm>
            <a:off x="4114800" y="4648200"/>
            <a:ext cx="327334" cy="400110"/>
          </a:xfrm>
          <a:prstGeom prst="rect">
            <a:avLst/>
          </a:prstGeom>
        </p:spPr>
        <p:txBody>
          <a:bodyPr wrap="none">
            <a:spAutoFit/>
          </a:bodyPr>
          <a:lstStyle/>
          <a:p>
            <a:r>
              <a:rPr lang="en-US" altLang="zh-CN" sz="2000" dirty="0" smtClean="0">
                <a:solidFill>
                  <a:srgbClr val="C00000"/>
                </a:solidFill>
              </a:rPr>
              <a:t>0</a:t>
            </a:r>
            <a:endParaRPr lang="zh-CN" altLang="en-US" sz="2000" dirty="0">
              <a:solidFill>
                <a:srgbClr val="C00000"/>
              </a:solidFill>
            </a:endParaRPr>
          </a:p>
        </p:txBody>
      </p:sp>
      <p:sp>
        <p:nvSpPr>
          <p:cNvPr id="62" name="爆炸形 2 61"/>
          <p:cNvSpPr/>
          <p:nvPr/>
        </p:nvSpPr>
        <p:spPr bwMode="auto">
          <a:xfrm>
            <a:off x="5638800" y="4724400"/>
            <a:ext cx="3352800" cy="1295400"/>
          </a:xfrm>
          <a:prstGeom prst="irregularSeal2">
            <a:avLst/>
          </a:prstGeom>
          <a:solidFill>
            <a:schemeClr val="accent1"/>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1" i="1" u="none" strike="noStrike" cap="none" normalizeH="0" baseline="0" dirty="0" smtClean="0">
                <a:ln>
                  <a:noFill/>
                </a:ln>
                <a:effectLst/>
                <a:latin typeface="Times New Roman" pitchFamily="18" charset="0"/>
                <a:cs typeface="Times New Roman" pitchFamily="18" charset="0"/>
              </a:rPr>
              <a:t>Unbiased estimator!</a:t>
            </a:r>
            <a:endParaRPr kumimoji="0" lang="zh-CN" altLang="en-US" sz="2400" b="1" u="none" strike="noStrike" cap="none" normalizeH="0" dirty="0" smtClean="0">
              <a:ln>
                <a:noFill/>
              </a:ln>
              <a:effectLst/>
              <a:latin typeface="Times New Roman" pitchFamily="18" charset="0"/>
              <a:cs typeface="Times New Roman" pitchFamily="18" charset="0"/>
            </a:endParaRPr>
          </a:p>
        </p:txBody>
      </p:sp>
      <p:grpSp>
        <p:nvGrpSpPr>
          <p:cNvPr id="63" name="组合 62"/>
          <p:cNvGrpSpPr/>
          <p:nvPr/>
        </p:nvGrpSpPr>
        <p:grpSpPr>
          <a:xfrm>
            <a:off x="776326" y="6248400"/>
            <a:ext cx="7529474" cy="556832"/>
            <a:chOff x="776326" y="6248400"/>
            <a:chExt cx="7529474" cy="556832"/>
          </a:xfrm>
        </p:grpSpPr>
        <p:pic>
          <p:nvPicPr>
            <p:cNvPr id="65"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66"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68"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69"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70"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checkerboard(across)">
                                      <p:cBhvr>
                                        <p:cTn id="12" dur="500"/>
                                        <p:tgtEl>
                                          <p:spTgt spid="84"/>
                                        </p:tgtEl>
                                      </p:cBhvr>
                                    </p:animEffect>
                                  </p:childTnLst>
                                </p:cTn>
                              </p:par>
                              <p:par>
                                <p:cTn id="13" presetID="5" presetClass="entr" presetSubtype="1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checkerboard(across)">
                                      <p:cBhvr>
                                        <p:cTn id="15" dur="500"/>
                                        <p:tgtEl>
                                          <p:spTgt spid="91"/>
                                        </p:tgtEl>
                                      </p:cBhvr>
                                    </p:animEffect>
                                  </p:childTnLst>
                                </p:cTn>
                              </p:par>
                              <p:par>
                                <p:cTn id="16" presetID="5" presetClass="entr" presetSubtype="10" fill="hold"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checkerboard(across)">
                                      <p:cBhvr>
                                        <p:cTn id="18" dur="500"/>
                                        <p:tgtEl>
                                          <p:spTgt spid="9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checkerboard(across)">
                                      <p:cBhvr>
                                        <p:cTn id="21" dur="500"/>
                                        <p:tgtEl>
                                          <p:spTgt spid="83"/>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mph" presetSubtype="2" fill="hold" nodeType="clickEffect">
                                  <p:stCondLst>
                                    <p:cond delay="0"/>
                                  </p:stCondLst>
                                  <p:childTnLst>
                                    <p:animClr clrSpc="rgb">
                                      <p:cBhvr>
                                        <p:cTn id="25" dur="2000" fill="hold"/>
                                        <p:tgtEl>
                                          <p:spTgt spid="84"/>
                                        </p:tgtEl>
                                        <p:attrNameLst>
                                          <p:attrName>stroke.color</p:attrName>
                                        </p:attrNameLst>
                                      </p:cBhvr>
                                      <p:to>
                                        <a:srgbClr val="F90000"/>
                                      </p:to>
                                    </p:animClr>
                                    <p:set>
                                      <p:cBhvr>
                                        <p:cTn id="26" dur="2000" fill="hold"/>
                                        <p:tgtEl>
                                          <p:spTgt spid="84"/>
                                        </p:tgtEl>
                                        <p:attrNameLst>
                                          <p:attrName>stroke.on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checkerboard(across)">
                                      <p:cBhvr>
                                        <p:cTn id="31" dur="500"/>
                                        <p:tgtEl>
                                          <p:spTgt spid="97"/>
                                        </p:tgtEl>
                                      </p:cBhvr>
                                    </p:animEffect>
                                  </p:childTnLst>
                                </p:cTn>
                              </p:par>
                              <p:par>
                                <p:cTn id="32" presetID="5" presetClass="entr" presetSubtype="10" fill="hold"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checkerboard(across)">
                                      <p:cBhvr>
                                        <p:cTn id="34" dur="500"/>
                                        <p:tgtEl>
                                          <p:spTgt spid="10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checkerboard(across)">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p:cBhvr>
                                        <p:cTn id="41" dur="2000" fill="hold"/>
                                        <p:tgtEl>
                                          <p:spTgt spid="97"/>
                                        </p:tgtEl>
                                        <p:attrNameLst>
                                          <p:attrName>stroke.color</p:attrName>
                                        </p:attrNameLst>
                                      </p:cBhvr>
                                      <p:to>
                                        <a:srgbClr val="F90000"/>
                                      </p:to>
                                    </p:animClr>
                                    <p:set>
                                      <p:cBhvr>
                                        <p:cTn id="42" dur="2000" fill="hold"/>
                                        <p:tgtEl>
                                          <p:spTgt spid="97"/>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checkerboard(across)">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heckerboard(across)">
                                      <p:cBhvr>
                                        <p:cTn id="52" dur="500"/>
                                        <p:tgtEl>
                                          <p:spTgt spid="5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checkerboard(across)">
                                      <p:cBhvr>
                                        <p:cTn id="55" dur="500"/>
                                        <p:tgtEl>
                                          <p:spTgt spid="53"/>
                                        </p:tgtEl>
                                      </p:cBhvr>
                                    </p:animEffect>
                                  </p:childTnLst>
                                </p:cTn>
                              </p:par>
                              <p:par>
                                <p:cTn id="56" presetID="5" presetClass="entr" presetSubtype="10"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checkerboard(across)">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7" presetClass="emph" presetSubtype="2" fill="hold" nodeType="clickEffect">
                                  <p:stCondLst>
                                    <p:cond delay="0"/>
                                  </p:stCondLst>
                                  <p:childTnLst>
                                    <p:animClr clrSpc="rgb">
                                      <p:cBhvr>
                                        <p:cTn id="62" dur="2000" fill="hold"/>
                                        <p:tgtEl>
                                          <p:spTgt spid="57"/>
                                        </p:tgtEl>
                                        <p:attrNameLst>
                                          <p:attrName>stroke.color</p:attrName>
                                        </p:attrNameLst>
                                      </p:cBhvr>
                                      <p:to>
                                        <a:srgbClr val="F90000"/>
                                      </p:to>
                                    </p:animClr>
                                    <p:set>
                                      <p:cBhvr>
                                        <p:cTn id="63" dur="2000" fill="hold"/>
                                        <p:tgtEl>
                                          <p:spTgt spid="57"/>
                                        </p:tgtEl>
                                        <p:attrNameLst>
                                          <p:attrName>stroke.on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checkerboard(across)">
                                      <p:cBhvr>
                                        <p:cTn id="68" dur="500"/>
                                        <p:tgtEl>
                                          <p:spTgt spid="60"/>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104"/>
                                        </p:tgtEl>
                                        <p:attrNameLst>
                                          <p:attrName>style.visibility</p:attrName>
                                        </p:attrNameLst>
                                      </p:cBhvr>
                                      <p:to>
                                        <p:strVal val="visible"/>
                                      </p:to>
                                    </p:set>
                                    <p:animEffect transition="in" filter="checkerboard(across)">
                                      <p:cBhvr>
                                        <p:cTn id="73" dur="500"/>
                                        <p:tgtEl>
                                          <p:spTgt spid="104"/>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checkerboard(across)">
                                      <p:cBhvr>
                                        <p:cTn id="7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6" grpId="0" animBg="1"/>
      <p:bldP spid="104" grpId="0" animBg="1"/>
      <p:bldP spid="52" grpId="0"/>
      <p:bldP spid="53" grpId="0" animBg="1"/>
      <p:bldP spid="60" grpId="0"/>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3E5B33C0-FA93-4B43-AE8E-F8C17B263747}" type="slidenum">
              <a:rPr lang="en-US" altLang="en-US"/>
              <a:pPr>
                <a:defRPr/>
              </a:pPr>
              <a:t>12</a:t>
            </a:fld>
            <a:endParaRPr lang="en-US" altLang="en-US"/>
          </a:p>
        </p:txBody>
      </p:sp>
      <p:sp>
        <p:nvSpPr>
          <p:cNvPr id="8196" name="Rectangle 2"/>
          <p:cNvSpPr>
            <a:spLocks noGrp="1" noChangeArrowheads="1"/>
          </p:cNvSpPr>
          <p:nvPr>
            <p:ph type="title"/>
          </p:nvPr>
        </p:nvSpPr>
        <p:spPr/>
        <p:txBody>
          <a:bodyPr/>
          <a:lstStyle/>
          <a:p>
            <a:pPr eaLnBrk="1" hangingPunct="1"/>
            <a:r>
              <a:rPr lang="en-US" altLang="zh-CN" sz="3600" dirty="0" smtClean="0">
                <a:ea typeface="宋体" pitchFamily="2" charset="-122"/>
              </a:rPr>
              <a:t>Intuition: </a:t>
            </a:r>
            <a:r>
              <a:rPr lang="en-US" altLang="zh-CN" sz="3200" dirty="0" err="1" smtClean="0">
                <a:latin typeface="+mj-ea"/>
              </a:rPr>
              <a:t>ProbeSim</a:t>
            </a:r>
            <a:r>
              <a:rPr lang="en-US" altLang="zh-CN" sz="3600" dirty="0" smtClean="0">
                <a:ea typeface="宋体" pitchFamily="2" charset="-122"/>
              </a:rPr>
              <a:t> </a:t>
            </a:r>
            <a:r>
              <a:rPr lang="en-US" altLang="zh-CN" sz="3600" dirty="0" err="1" smtClean="0">
                <a:ea typeface="宋体" pitchFamily="2" charset="-122"/>
              </a:rPr>
              <a:t>vs</a:t>
            </a:r>
            <a:r>
              <a:rPr lang="en-US" altLang="zh-CN" sz="3600" dirty="0" smtClean="0">
                <a:ea typeface="宋体" pitchFamily="2" charset="-122"/>
              </a:rPr>
              <a:t> </a:t>
            </a:r>
            <a:r>
              <a:rPr lang="en-US" altLang="zh-CN" sz="3600" u="sng" dirty="0" smtClean="0">
                <a:solidFill>
                  <a:srgbClr val="C00000"/>
                </a:solidFill>
                <a:ea typeface="宋体" pitchFamily="2" charset="-122"/>
              </a:rPr>
              <a:t>MC</a:t>
            </a:r>
          </a:p>
        </p:txBody>
      </p:sp>
      <p:sp>
        <p:nvSpPr>
          <p:cNvPr id="29" name="椭圆 28"/>
          <p:cNvSpPr>
            <a:spLocks noChangeAspect="1"/>
          </p:cNvSpPr>
          <p:nvPr/>
        </p:nvSpPr>
        <p:spPr>
          <a:xfrm>
            <a:off x="1219200" y="4343400"/>
            <a:ext cx="504056" cy="504056"/>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chemeClr val="bg1"/>
                </a:solidFill>
                <a:effectLst/>
                <a:uLnTx/>
                <a:uFillTx/>
                <a:latin typeface="+mj-ea"/>
                <a:ea typeface="+mj-ea"/>
                <a:cs typeface="Times New Roman" pitchFamily="18" charset="0"/>
              </a:rPr>
              <a:t>u</a:t>
            </a:r>
            <a:endParaRPr kumimoji="0" lang="zh-CN" altLang="en-US" sz="2000" b="0" i="1" u="none" strike="noStrike" kern="0" cap="none" spc="0" normalizeH="0" baseline="0" noProof="0" dirty="0" smtClean="0">
              <a:ln>
                <a:noFill/>
              </a:ln>
              <a:solidFill>
                <a:schemeClr val="bg1"/>
              </a:solidFill>
              <a:effectLst/>
              <a:uLnTx/>
              <a:uFillTx/>
              <a:latin typeface="+mj-ea"/>
              <a:ea typeface="+mj-ea"/>
              <a:cs typeface="Times New Roman" pitchFamily="18" charset="0"/>
            </a:endParaRPr>
          </a:p>
        </p:txBody>
      </p:sp>
      <p:grpSp>
        <p:nvGrpSpPr>
          <p:cNvPr id="2" name="组合 106"/>
          <p:cNvGrpSpPr/>
          <p:nvPr/>
        </p:nvGrpSpPr>
        <p:grpSpPr>
          <a:xfrm>
            <a:off x="776326" y="6248400"/>
            <a:ext cx="7529474" cy="556832"/>
            <a:chOff x="776326" y="6248400"/>
            <a:chExt cx="7529474" cy="556832"/>
          </a:xfrm>
        </p:grpSpPr>
        <p:pic>
          <p:nvPicPr>
            <p:cNvPr id="108"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09"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10"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11"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12"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
        <p:nvSpPr>
          <p:cNvPr id="24" name="矩形 23"/>
          <p:cNvSpPr/>
          <p:nvPr/>
        </p:nvSpPr>
        <p:spPr>
          <a:xfrm>
            <a:off x="152400" y="4876800"/>
            <a:ext cx="18165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Query vertex</a:t>
            </a:r>
            <a:endParaRPr kumimoji="0" lang="en-US" altLang="zh-CN" sz="2400" b="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endParaRPr>
          </a:p>
        </p:txBody>
      </p:sp>
      <p:sp>
        <p:nvSpPr>
          <p:cNvPr id="25" name="椭圆 24"/>
          <p:cNvSpPr>
            <a:spLocks noChangeAspect="1"/>
          </p:cNvSpPr>
          <p:nvPr/>
        </p:nvSpPr>
        <p:spPr>
          <a:xfrm>
            <a:off x="2590800" y="4343400"/>
            <a:ext cx="504056" cy="504056"/>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1" u="none" strike="noStrike" kern="0" cap="none" spc="0" normalizeH="0" baseline="0" noProof="0" dirty="0" smtClean="0">
              <a:ln>
                <a:noFill/>
              </a:ln>
              <a:solidFill>
                <a:schemeClr val="bg1"/>
              </a:solidFill>
              <a:effectLst/>
              <a:uLnTx/>
              <a:uFillTx/>
              <a:latin typeface="+mj-ea"/>
              <a:ea typeface="+mj-ea"/>
              <a:cs typeface="Times New Roman" pitchFamily="18" charset="0"/>
            </a:endParaRPr>
          </a:p>
        </p:txBody>
      </p:sp>
      <p:sp>
        <p:nvSpPr>
          <p:cNvPr id="26" name="椭圆 25"/>
          <p:cNvSpPr>
            <a:spLocks noChangeAspect="1"/>
          </p:cNvSpPr>
          <p:nvPr/>
        </p:nvSpPr>
        <p:spPr>
          <a:xfrm>
            <a:off x="3429000" y="4343400"/>
            <a:ext cx="504056" cy="504056"/>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1" u="none" strike="noStrike" kern="0" cap="none" spc="0" normalizeH="0" baseline="0" noProof="0" dirty="0" smtClean="0">
              <a:ln>
                <a:noFill/>
              </a:ln>
              <a:solidFill>
                <a:schemeClr val="bg1"/>
              </a:solidFill>
              <a:effectLst/>
              <a:uLnTx/>
              <a:uFillTx/>
              <a:latin typeface="+mj-ea"/>
              <a:ea typeface="+mj-ea"/>
              <a:cs typeface="Times New Roman" pitchFamily="18" charset="0"/>
            </a:endParaRPr>
          </a:p>
        </p:txBody>
      </p:sp>
      <p:sp>
        <p:nvSpPr>
          <p:cNvPr id="27" name="椭圆 26"/>
          <p:cNvSpPr>
            <a:spLocks noChangeAspect="1"/>
          </p:cNvSpPr>
          <p:nvPr/>
        </p:nvSpPr>
        <p:spPr>
          <a:xfrm>
            <a:off x="4114800" y="4343400"/>
            <a:ext cx="504056" cy="504056"/>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28" name="椭圆 27"/>
          <p:cNvSpPr>
            <a:spLocks noChangeAspect="1"/>
          </p:cNvSpPr>
          <p:nvPr/>
        </p:nvSpPr>
        <p:spPr>
          <a:xfrm>
            <a:off x="5181600" y="4343400"/>
            <a:ext cx="504056" cy="504056"/>
          </a:xfrm>
          <a:prstGeom prst="ellipse">
            <a:avLst/>
          </a:prstGeom>
          <a:solidFill>
            <a:srgbClr val="FF6600"/>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34" name="椭圆 33"/>
          <p:cNvSpPr>
            <a:spLocks noChangeAspect="1"/>
          </p:cNvSpPr>
          <p:nvPr/>
        </p:nvSpPr>
        <p:spPr>
          <a:xfrm>
            <a:off x="6019800" y="4343400"/>
            <a:ext cx="504056" cy="504056"/>
          </a:xfrm>
          <a:prstGeom prst="ellipse">
            <a:avLst/>
          </a:prstGeom>
          <a:solidFill>
            <a:srgbClr val="FF6600"/>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38" name="椭圆 37"/>
          <p:cNvSpPr>
            <a:spLocks noChangeAspect="1"/>
          </p:cNvSpPr>
          <p:nvPr/>
        </p:nvSpPr>
        <p:spPr>
          <a:xfrm>
            <a:off x="6934200" y="4343400"/>
            <a:ext cx="504056" cy="504056"/>
          </a:xfrm>
          <a:prstGeom prst="ellipse">
            <a:avLst/>
          </a:prstGeom>
          <a:solidFill>
            <a:schemeClr val="bg1"/>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39" name="椭圆 38"/>
          <p:cNvSpPr>
            <a:spLocks noChangeAspect="1"/>
          </p:cNvSpPr>
          <p:nvPr/>
        </p:nvSpPr>
        <p:spPr>
          <a:xfrm>
            <a:off x="8382000" y="4343400"/>
            <a:ext cx="504056" cy="504056"/>
          </a:xfrm>
          <a:prstGeom prst="ellipse">
            <a:avLst/>
          </a:prstGeom>
          <a:solidFill>
            <a:schemeClr val="bg1"/>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40" name="TextBox 39"/>
          <p:cNvSpPr txBox="1"/>
          <p:nvPr/>
        </p:nvSpPr>
        <p:spPr>
          <a:xfrm>
            <a:off x="1749348" y="5486400"/>
            <a:ext cx="1603452" cy="461665"/>
          </a:xfrm>
          <a:prstGeom prst="rect">
            <a:avLst/>
          </a:prstGeom>
          <a:noFill/>
        </p:spPr>
        <p:txBody>
          <a:bodyPr wrap="none" rtlCol="0">
            <a:spAutoFit/>
          </a:bodyPr>
          <a:lstStyle/>
          <a:p>
            <a:r>
              <a:rPr lang="en-US" altLang="zh-CN" sz="2400" dirty="0" smtClean="0">
                <a:solidFill>
                  <a:srgbClr val="C00000"/>
                </a:solidFill>
                <a:latin typeface="+mj-lt"/>
              </a:rPr>
              <a:t>Very similar</a:t>
            </a:r>
            <a:endParaRPr lang="zh-CN" altLang="en-US" sz="2400" dirty="0">
              <a:solidFill>
                <a:srgbClr val="C00000"/>
              </a:solidFill>
              <a:latin typeface="+mj-lt"/>
            </a:endParaRPr>
          </a:p>
        </p:txBody>
      </p:sp>
      <p:sp>
        <p:nvSpPr>
          <p:cNvPr id="41" name="TextBox 40"/>
          <p:cNvSpPr txBox="1"/>
          <p:nvPr/>
        </p:nvSpPr>
        <p:spPr>
          <a:xfrm>
            <a:off x="3505200" y="5486400"/>
            <a:ext cx="1008609" cy="461665"/>
          </a:xfrm>
          <a:prstGeom prst="rect">
            <a:avLst/>
          </a:prstGeom>
          <a:noFill/>
        </p:spPr>
        <p:txBody>
          <a:bodyPr wrap="none" rtlCol="0">
            <a:spAutoFit/>
          </a:bodyPr>
          <a:lstStyle/>
          <a:p>
            <a:r>
              <a:rPr lang="en-US" altLang="zh-CN" sz="2400" dirty="0" smtClean="0">
                <a:solidFill>
                  <a:srgbClr val="C00000"/>
                </a:solidFill>
                <a:latin typeface="+mj-lt"/>
              </a:rPr>
              <a:t>Similar</a:t>
            </a:r>
            <a:endParaRPr lang="zh-CN" altLang="en-US" sz="2400" dirty="0">
              <a:solidFill>
                <a:srgbClr val="C00000"/>
              </a:solidFill>
              <a:latin typeface="+mj-lt"/>
            </a:endParaRPr>
          </a:p>
        </p:txBody>
      </p:sp>
      <p:grpSp>
        <p:nvGrpSpPr>
          <p:cNvPr id="75" name="组合 74"/>
          <p:cNvGrpSpPr/>
          <p:nvPr/>
        </p:nvGrpSpPr>
        <p:grpSpPr>
          <a:xfrm>
            <a:off x="762000" y="914400"/>
            <a:ext cx="1371600" cy="3429000"/>
            <a:chOff x="762000" y="914400"/>
            <a:chExt cx="1371600" cy="3429000"/>
          </a:xfrm>
        </p:grpSpPr>
        <p:sp>
          <p:nvSpPr>
            <p:cNvPr id="43" name="矩形 42"/>
            <p:cNvSpPr/>
            <p:nvPr/>
          </p:nvSpPr>
          <p:spPr bwMode="auto">
            <a:xfrm>
              <a:off x="762000" y="914400"/>
              <a:ext cx="1371600" cy="3200400"/>
            </a:xfrm>
            <a:prstGeom prst="rect">
              <a:avLst/>
            </a:prstGeom>
            <a:no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46" name="直接连接符 45"/>
            <p:cNvCxnSpPr>
              <a:stCxn id="43" idx="2"/>
              <a:endCxn id="29" idx="0"/>
            </p:cNvCxnSpPr>
            <p:nvPr/>
          </p:nvCxnSpPr>
          <p:spPr bwMode="auto">
            <a:xfrm rot="16200000" flipH="1">
              <a:off x="1345214" y="4217386"/>
              <a:ext cx="228600" cy="23428"/>
            </a:xfrm>
            <a:prstGeom prst="line">
              <a:avLst/>
            </a:prstGeom>
            <a:solidFill>
              <a:schemeClr val="accent1"/>
            </a:solidFill>
            <a:ln w="9525" cap="flat" cmpd="sng" algn="ctr">
              <a:solidFill>
                <a:schemeClr val="tx1"/>
              </a:solidFill>
              <a:prstDash val="solid"/>
              <a:round/>
              <a:headEnd type="none" w="med" len="med"/>
              <a:tailEnd type="triangle" w="sm" len="lg"/>
            </a:ln>
            <a:effectLst/>
          </p:spPr>
        </p:cxnSp>
        <p:sp>
          <p:nvSpPr>
            <p:cNvPr id="53" name="矩形 52"/>
            <p:cNvSpPr/>
            <p:nvPr/>
          </p:nvSpPr>
          <p:spPr bwMode="auto">
            <a:xfrm>
              <a:off x="838200" y="1143000"/>
              <a:ext cx="45719" cy="2971800"/>
            </a:xfrm>
            <a:prstGeom prst="rect">
              <a:avLst/>
            </a:prstGeom>
            <a:solidFill>
              <a:schemeClr val="tx1">
                <a:lumMod val="50000"/>
                <a:lumOff val="50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4" name="矩形 53"/>
            <p:cNvSpPr/>
            <p:nvPr/>
          </p:nvSpPr>
          <p:spPr bwMode="auto">
            <a:xfrm>
              <a:off x="990600" y="1143000"/>
              <a:ext cx="45719" cy="2971800"/>
            </a:xfrm>
            <a:prstGeom prst="rect">
              <a:avLst/>
            </a:prstGeom>
            <a:solidFill>
              <a:schemeClr val="tx1">
                <a:lumMod val="50000"/>
                <a:lumOff val="50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5" name="矩形 54"/>
            <p:cNvSpPr/>
            <p:nvPr/>
          </p:nvSpPr>
          <p:spPr bwMode="auto">
            <a:xfrm>
              <a:off x="1143000" y="1143000"/>
              <a:ext cx="45719" cy="2971800"/>
            </a:xfrm>
            <a:prstGeom prst="rect">
              <a:avLst/>
            </a:prstGeom>
            <a:solidFill>
              <a:schemeClr val="tx1">
                <a:lumMod val="50000"/>
                <a:lumOff val="50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6" name="矩形 55"/>
            <p:cNvSpPr/>
            <p:nvPr/>
          </p:nvSpPr>
          <p:spPr bwMode="auto">
            <a:xfrm>
              <a:off x="1981200" y="1143000"/>
              <a:ext cx="45719" cy="2971800"/>
            </a:xfrm>
            <a:prstGeom prst="rect">
              <a:avLst/>
            </a:prstGeom>
            <a:solidFill>
              <a:schemeClr val="tx1">
                <a:lumMod val="50000"/>
                <a:lumOff val="50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7" name="TextBox 56"/>
            <p:cNvSpPr txBox="1"/>
            <p:nvPr/>
          </p:nvSpPr>
          <p:spPr>
            <a:xfrm>
              <a:off x="1295400" y="2286000"/>
              <a:ext cx="595035" cy="584775"/>
            </a:xfrm>
            <a:prstGeom prst="rect">
              <a:avLst/>
            </a:prstGeom>
            <a:noFill/>
          </p:spPr>
          <p:txBody>
            <a:bodyPr wrap="none" rtlCol="0">
              <a:spAutoFit/>
            </a:bodyPr>
            <a:lstStyle/>
            <a:p>
              <a:r>
                <a:rPr lang="en-US" altLang="zh-CN" sz="3200" dirty="0" smtClean="0">
                  <a:solidFill>
                    <a:schemeClr val="tx1">
                      <a:lumMod val="65000"/>
                      <a:lumOff val="35000"/>
                    </a:schemeClr>
                  </a:solidFill>
                </a:rPr>
                <a:t>…</a:t>
              </a:r>
              <a:endParaRPr lang="zh-CN" altLang="en-US" sz="3200" dirty="0">
                <a:solidFill>
                  <a:schemeClr val="tx1">
                    <a:lumMod val="65000"/>
                    <a:lumOff val="35000"/>
                  </a:schemeClr>
                </a:solidFill>
              </a:endParaRPr>
            </a:p>
          </p:txBody>
        </p:sp>
      </p:grpSp>
      <p:sp>
        <p:nvSpPr>
          <p:cNvPr id="58" name="TextBox 57"/>
          <p:cNvSpPr txBox="1"/>
          <p:nvPr/>
        </p:nvSpPr>
        <p:spPr>
          <a:xfrm>
            <a:off x="5562600" y="4267200"/>
            <a:ext cx="595035" cy="584775"/>
          </a:xfrm>
          <a:prstGeom prst="rect">
            <a:avLst/>
          </a:prstGeom>
          <a:noFill/>
        </p:spPr>
        <p:txBody>
          <a:bodyPr wrap="none" rtlCol="0">
            <a:spAutoFit/>
          </a:bodyPr>
          <a:lstStyle/>
          <a:p>
            <a:r>
              <a:rPr lang="en-US" altLang="zh-CN" sz="3200" dirty="0" smtClean="0">
                <a:solidFill>
                  <a:srgbClr val="FF3300"/>
                </a:solidFill>
              </a:rPr>
              <a:t>…</a:t>
            </a:r>
            <a:endParaRPr lang="zh-CN" altLang="en-US" sz="3200" dirty="0">
              <a:solidFill>
                <a:srgbClr val="FF3300"/>
              </a:solidFill>
            </a:endParaRPr>
          </a:p>
        </p:txBody>
      </p:sp>
      <p:sp>
        <p:nvSpPr>
          <p:cNvPr id="59" name="TextBox 58"/>
          <p:cNvSpPr txBox="1"/>
          <p:nvPr/>
        </p:nvSpPr>
        <p:spPr>
          <a:xfrm>
            <a:off x="3810000" y="4267200"/>
            <a:ext cx="412293" cy="584775"/>
          </a:xfrm>
          <a:prstGeom prst="rect">
            <a:avLst/>
          </a:prstGeom>
          <a:noFill/>
        </p:spPr>
        <p:txBody>
          <a:bodyPr wrap="none" rtlCol="0">
            <a:spAutoFit/>
          </a:bodyPr>
          <a:lstStyle/>
          <a:p>
            <a:r>
              <a:rPr lang="en-US" altLang="zh-CN" sz="3200" dirty="0" smtClean="0">
                <a:solidFill>
                  <a:srgbClr val="FF0000"/>
                </a:solidFill>
              </a:rPr>
              <a:t>..</a:t>
            </a:r>
            <a:endParaRPr lang="zh-CN" altLang="en-US" sz="3200" dirty="0">
              <a:solidFill>
                <a:srgbClr val="FF0000"/>
              </a:solidFill>
            </a:endParaRPr>
          </a:p>
        </p:txBody>
      </p:sp>
      <p:sp>
        <p:nvSpPr>
          <p:cNvPr id="60" name="TextBox 59"/>
          <p:cNvSpPr txBox="1"/>
          <p:nvPr/>
        </p:nvSpPr>
        <p:spPr>
          <a:xfrm>
            <a:off x="7391400" y="4267200"/>
            <a:ext cx="1005404" cy="584775"/>
          </a:xfrm>
          <a:prstGeom prst="rect">
            <a:avLst/>
          </a:prstGeom>
          <a:noFill/>
        </p:spPr>
        <p:txBody>
          <a:bodyPr wrap="none" rtlCol="0">
            <a:spAutoFit/>
          </a:bodyPr>
          <a:lstStyle/>
          <a:p>
            <a:r>
              <a:rPr lang="en-US" altLang="zh-CN" sz="3200" dirty="0" smtClean="0">
                <a:solidFill>
                  <a:srgbClr val="0070C0"/>
                </a:solidFill>
              </a:rPr>
              <a:t>……</a:t>
            </a:r>
            <a:endParaRPr lang="zh-CN" altLang="en-US" sz="3200" dirty="0">
              <a:solidFill>
                <a:srgbClr val="0070C0"/>
              </a:solidFill>
            </a:endParaRPr>
          </a:p>
        </p:txBody>
      </p:sp>
      <p:sp>
        <p:nvSpPr>
          <p:cNvPr id="62" name="TextBox 61"/>
          <p:cNvSpPr txBox="1"/>
          <p:nvPr/>
        </p:nvSpPr>
        <p:spPr>
          <a:xfrm>
            <a:off x="5181600" y="5486400"/>
            <a:ext cx="1579279" cy="461665"/>
          </a:xfrm>
          <a:prstGeom prst="rect">
            <a:avLst/>
          </a:prstGeom>
          <a:noFill/>
        </p:spPr>
        <p:txBody>
          <a:bodyPr wrap="none" rtlCol="0">
            <a:spAutoFit/>
          </a:bodyPr>
          <a:lstStyle/>
          <a:p>
            <a:r>
              <a:rPr lang="en-US" altLang="zh-CN" sz="2400" dirty="0" smtClean="0">
                <a:solidFill>
                  <a:srgbClr val="FF6600"/>
                </a:solidFill>
                <a:latin typeface="+mj-lt"/>
              </a:rPr>
              <a:t>Less similar</a:t>
            </a:r>
            <a:endParaRPr lang="zh-CN" altLang="en-US" sz="2400" dirty="0">
              <a:solidFill>
                <a:srgbClr val="FF6600"/>
              </a:solidFill>
              <a:latin typeface="+mj-lt"/>
            </a:endParaRPr>
          </a:p>
        </p:txBody>
      </p:sp>
      <p:sp>
        <p:nvSpPr>
          <p:cNvPr id="63" name="TextBox 62"/>
          <p:cNvSpPr txBox="1"/>
          <p:nvPr/>
        </p:nvSpPr>
        <p:spPr>
          <a:xfrm>
            <a:off x="7162800" y="5481935"/>
            <a:ext cx="1534394" cy="461665"/>
          </a:xfrm>
          <a:prstGeom prst="rect">
            <a:avLst/>
          </a:prstGeom>
          <a:noFill/>
        </p:spPr>
        <p:txBody>
          <a:bodyPr wrap="none" rtlCol="0">
            <a:spAutoFit/>
          </a:bodyPr>
          <a:lstStyle/>
          <a:p>
            <a:r>
              <a:rPr lang="en-US" altLang="zh-CN" sz="2400" dirty="0" smtClean="0">
                <a:solidFill>
                  <a:srgbClr val="0070C0"/>
                </a:solidFill>
                <a:latin typeface="+mj-lt"/>
              </a:rPr>
              <a:t>Not similar</a:t>
            </a:r>
            <a:endParaRPr lang="zh-CN" altLang="en-US" sz="2400" dirty="0">
              <a:solidFill>
                <a:srgbClr val="0070C0"/>
              </a:solidFill>
              <a:latin typeface="+mj-lt"/>
            </a:endParaRPr>
          </a:p>
        </p:txBody>
      </p:sp>
      <p:grpSp>
        <p:nvGrpSpPr>
          <p:cNvPr id="76" name="组合 75"/>
          <p:cNvGrpSpPr/>
          <p:nvPr/>
        </p:nvGrpSpPr>
        <p:grpSpPr>
          <a:xfrm>
            <a:off x="2209800" y="914400"/>
            <a:ext cx="1371600" cy="3429000"/>
            <a:chOff x="2209800" y="914400"/>
            <a:chExt cx="1371600" cy="3429000"/>
          </a:xfrm>
        </p:grpSpPr>
        <p:sp>
          <p:nvSpPr>
            <p:cNvPr id="65" name="矩形 64"/>
            <p:cNvSpPr/>
            <p:nvPr/>
          </p:nvSpPr>
          <p:spPr bwMode="auto">
            <a:xfrm>
              <a:off x="2209800" y="914400"/>
              <a:ext cx="1371600" cy="3200400"/>
            </a:xfrm>
            <a:prstGeom prst="rect">
              <a:avLst/>
            </a:prstGeom>
            <a:no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66" name="直接连接符 65"/>
            <p:cNvCxnSpPr>
              <a:stCxn id="65" idx="2"/>
              <a:endCxn id="25" idx="0"/>
            </p:cNvCxnSpPr>
            <p:nvPr/>
          </p:nvCxnSpPr>
          <p:spPr bwMode="auto">
            <a:xfrm rot="5400000">
              <a:off x="2754914" y="4202714"/>
              <a:ext cx="228600" cy="52772"/>
            </a:xfrm>
            <a:prstGeom prst="line">
              <a:avLst/>
            </a:prstGeom>
            <a:solidFill>
              <a:schemeClr val="accent1"/>
            </a:solidFill>
            <a:ln w="9525" cap="flat" cmpd="sng" algn="ctr">
              <a:solidFill>
                <a:schemeClr val="tx1"/>
              </a:solidFill>
              <a:prstDash val="solid"/>
              <a:round/>
              <a:headEnd type="none" w="med" len="med"/>
              <a:tailEnd type="triangle" w="sm" len="lg"/>
            </a:ln>
            <a:effectLst/>
          </p:spPr>
        </p:cxnSp>
        <p:sp>
          <p:nvSpPr>
            <p:cNvPr id="70" name="矩形 69"/>
            <p:cNvSpPr/>
            <p:nvPr/>
          </p:nvSpPr>
          <p:spPr bwMode="auto">
            <a:xfrm>
              <a:off x="2286000" y="3276600"/>
              <a:ext cx="45719" cy="838200"/>
            </a:xfrm>
            <a:prstGeom prst="rect">
              <a:avLst/>
            </a:prstGeom>
            <a:solidFill>
              <a:srgbClr val="C000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71" name="矩形 70"/>
            <p:cNvSpPr/>
            <p:nvPr/>
          </p:nvSpPr>
          <p:spPr bwMode="auto">
            <a:xfrm>
              <a:off x="2438400" y="1905000"/>
              <a:ext cx="45719" cy="2209800"/>
            </a:xfrm>
            <a:prstGeom prst="rect">
              <a:avLst/>
            </a:prstGeom>
            <a:solidFill>
              <a:srgbClr val="C000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72" name="矩形 71"/>
            <p:cNvSpPr/>
            <p:nvPr/>
          </p:nvSpPr>
          <p:spPr bwMode="auto">
            <a:xfrm>
              <a:off x="2590800" y="2590800"/>
              <a:ext cx="45719" cy="1524000"/>
            </a:xfrm>
            <a:prstGeom prst="rect">
              <a:avLst/>
            </a:prstGeom>
            <a:solidFill>
              <a:srgbClr val="C000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73" name="矩形 72"/>
            <p:cNvSpPr/>
            <p:nvPr/>
          </p:nvSpPr>
          <p:spPr bwMode="auto">
            <a:xfrm>
              <a:off x="3429000" y="3276600"/>
              <a:ext cx="45719" cy="838200"/>
            </a:xfrm>
            <a:prstGeom prst="rect">
              <a:avLst/>
            </a:prstGeom>
            <a:solidFill>
              <a:srgbClr val="C000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74" name="TextBox 73"/>
            <p:cNvSpPr txBox="1"/>
            <p:nvPr/>
          </p:nvSpPr>
          <p:spPr>
            <a:xfrm>
              <a:off x="2743200" y="3200400"/>
              <a:ext cx="595035" cy="584775"/>
            </a:xfrm>
            <a:prstGeom prst="rect">
              <a:avLst/>
            </a:prstGeom>
            <a:noFill/>
          </p:spPr>
          <p:txBody>
            <a:bodyPr wrap="none" rtlCol="0">
              <a:spAutoFit/>
            </a:bodyPr>
            <a:lstStyle/>
            <a:p>
              <a:r>
                <a:rPr lang="en-US" altLang="zh-CN" sz="3200" dirty="0" smtClean="0">
                  <a:solidFill>
                    <a:srgbClr val="C00000"/>
                  </a:solidFill>
                </a:rPr>
                <a:t>…</a:t>
              </a:r>
              <a:endParaRPr lang="zh-CN" altLang="en-US" sz="3200" dirty="0">
                <a:solidFill>
                  <a:srgbClr val="C00000"/>
                </a:solidFill>
              </a:endParaRPr>
            </a:p>
          </p:txBody>
        </p:sp>
      </p:grpSp>
      <p:grpSp>
        <p:nvGrpSpPr>
          <p:cNvPr id="77" name="组合 76"/>
          <p:cNvGrpSpPr/>
          <p:nvPr/>
        </p:nvGrpSpPr>
        <p:grpSpPr>
          <a:xfrm>
            <a:off x="3733800" y="914400"/>
            <a:ext cx="1371600" cy="3429000"/>
            <a:chOff x="2209800" y="914400"/>
            <a:chExt cx="1371600" cy="3429000"/>
          </a:xfrm>
        </p:grpSpPr>
        <p:sp>
          <p:nvSpPr>
            <p:cNvPr id="79" name="矩形 78"/>
            <p:cNvSpPr/>
            <p:nvPr/>
          </p:nvSpPr>
          <p:spPr bwMode="auto">
            <a:xfrm>
              <a:off x="2209800" y="914400"/>
              <a:ext cx="1371600" cy="3200400"/>
            </a:xfrm>
            <a:prstGeom prst="rect">
              <a:avLst/>
            </a:prstGeom>
            <a:no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80" name="直接连接符 79"/>
            <p:cNvCxnSpPr>
              <a:stCxn id="79" idx="2"/>
            </p:cNvCxnSpPr>
            <p:nvPr/>
          </p:nvCxnSpPr>
          <p:spPr bwMode="auto">
            <a:xfrm rot="5400000">
              <a:off x="2754914" y="4202714"/>
              <a:ext cx="228600" cy="52772"/>
            </a:xfrm>
            <a:prstGeom prst="line">
              <a:avLst/>
            </a:prstGeom>
            <a:solidFill>
              <a:schemeClr val="accent1"/>
            </a:solidFill>
            <a:ln w="9525" cap="flat" cmpd="sng" algn="ctr">
              <a:solidFill>
                <a:schemeClr val="tx1"/>
              </a:solidFill>
              <a:prstDash val="solid"/>
              <a:round/>
              <a:headEnd type="none" w="med" len="med"/>
              <a:tailEnd type="triangle" w="sm" len="lg"/>
            </a:ln>
            <a:effectLst/>
          </p:spPr>
        </p:cxnSp>
        <p:sp>
          <p:nvSpPr>
            <p:cNvPr id="81" name="矩形 80"/>
            <p:cNvSpPr/>
            <p:nvPr/>
          </p:nvSpPr>
          <p:spPr bwMode="auto">
            <a:xfrm>
              <a:off x="2286000" y="2286000"/>
              <a:ext cx="45719" cy="1828800"/>
            </a:xfrm>
            <a:prstGeom prst="rect">
              <a:avLst/>
            </a:prstGeom>
            <a:solidFill>
              <a:srgbClr val="FF00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82" name="矩形 81"/>
            <p:cNvSpPr/>
            <p:nvPr/>
          </p:nvSpPr>
          <p:spPr bwMode="auto">
            <a:xfrm>
              <a:off x="2438400" y="1371600"/>
              <a:ext cx="45719" cy="2743200"/>
            </a:xfrm>
            <a:prstGeom prst="rect">
              <a:avLst/>
            </a:prstGeom>
            <a:solidFill>
              <a:srgbClr val="FF00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83" name="矩形 82"/>
            <p:cNvSpPr/>
            <p:nvPr/>
          </p:nvSpPr>
          <p:spPr bwMode="auto">
            <a:xfrm>
              <a:off x="2590800" y="3276600"/>
              <a:ext cx="45719" cy="838200"/>
            </a:xfrm>
            <a:prstGeom prst="rect">
              <a:avLst/>
            </a:prstGeom>
            <a:solidFill>
              <a:srgbClr val="FF00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84" name="矩形 83"/>
            <p:cNvSpPr/>
            <p:nvPr/>
          </p:nvSpPr>
          <p:spPr bwMode="auto">
            <a:xfrm>
              <a:off x="3429000" y="1828800"/>
              <a:ext cx="45719" cy="2286000"/>
            </a:xfrm>
            <a:prstGeom prst="rect">
              <a:avLst/>
            </a:prstGeom>
            <a:solidFill>
              <a:srgbClr val="FF00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85" name="TextBox 84"/>
            <p:cNvSpPr txBox="1"/>
            <p:nvPr/>
          </p:nvSpPr>
          <p:spPr>
            <a:xfrm>
              <a:off x="2743200" y="3200400"/>
              <a:ext cx="595035" cy="584775"/>
            </a:xfrm>
            <a:prstGeom prst="rect">
              <a:avLst/>
            </a:prstGeom>
            <a:noFill/>
          </p:spPr>
          <p:txBody>
            <a:bodyPr wrap="none" rtlCol="0">
              <a:spAutoFit/>
            </a:bodyPr>
            <a:lstStyle/>
            <a:p>
              <a:r>
                <a:rPr lang="en-US" altLang="zh-CN" sz="3200" dirty="0" smtClean="0">
                  <a:solidFill>
                    <a:srgbClr val="FF0000"/>
                  </a:solidFill>
                </a:rPr>
                <a:t>…</a:t>
              </a:r>
              <a:endParaRPr lang="zh-CN" altLang="en-US" sz="3200" dirty="0">
                <a:solidFill>
                  <a:srgbClr val="FF0000"/>
                </a:solidFill>
              </a:endParaRPr>
            </a:p>
          </p:txBody>
        </p:sp>
      </p:grpSp>
      <p:grpSp>
        <p:nvGrpSpPr>
          <p:cNvPr id="86" name="组合 85"/>
          <p:cNvGrpSpPr/>
          <p:nvPr/>
        </p:nvGrpSpPr>
        <p:grpSpPr>
          <a:xfrm>
            <a:off x="5638800" y="914400"/>
            <a:ext cx="1371600" cy="3429000"/>
            <a:chOff x="2209800" y="914400"/>
            <a:chExt cx="1371600" cy="3429000"/>
          </a:xfrm>
        </p:grpSpPr>
        <p:sp>
          <p:nvSpPr>
            <p:cNvPr id="87" name="矩形 86"/>
            <p:cNvSpPr/>
            <p:nvPr/>
          </p:nvSpPr>
          <p:spPr bwMode="auto">
            <a:xfrm>
              <a:off x="2209800" y="914400"/>
              <a:ext cx="1371600" cy="3200400"/>
            </a:xfrm>
            <a:prstGeom prst="rect">
              <a:avLst/>
            </a:prstGeom>
            <a:no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88" name="直接连接符 87"/>
            <p:cNvCxnSpPr>
              <a:stCxn id="87" idx="2"/>
            </p:cNvCxnSpPr>
            <p:nvPr/>
          </p:nvCxnSpPr>
          <p:spPr bwMode="auto">
            <a:xfrm rot="5400000">
              <a:off x="2754914" y="4202714"/>
              <a:ext cx="228600" cy="52772"/>
            </a:xfrm>
            <a:prstGeom prst="line">
              <a:avLst/>
            </a:prstGeom>
            <a:solidFill>
              <a:schemeClr val="accent1"/>
            </a:solidFill>
            <a:ln w="9525" cap="flat" cmpd="sng" algn="ctr">
              <a:solidFill>
                <a:schemeClr val="tx1"/>
              </a:solidFill>
              <a:prstDash val="solid"/>
              <a:round/>
              <a:headEnd type="none" w="med" len="med"/>
              <a:tailEnd type="triangle" w="sm" len="lg"/>
            </a:ln>
            <a:effectLst/>
          </p:spPr>
        </p:cxnSp>
        <p:sp>
          <p:nvSpPr>
            <p:cNvPr id="89" name="矩形 88"/>
            <p:cNvSpPr/>
            <p:nvPr/>
          </p:nvSpPr>
          <p:spPr bwMode="auto">
            <a:xfrm>
              <a:off x="2286000" y="2286000"/>
              <a:ext cx="45719" cy="1828800"/>
            </a:xfrm>
            <a:prstGeom prst="rect">
              <a:avLst/>
            </a:prstGeom>
            <a:solidFill>
              <a:srgbClr val="FF66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0" name="矩形 89"/>
            <p:cNvSpPr/>
            <p:nvPr/>
          </p:nvSpPr>
          <p:spPr bwMode="auto">
            <a:xfrm>
              <a:off x="2438400" y="1371600"/>
              <a:ext cx="45719" cy="2743200"/>
            </a:xfrm>
            <a:prstGeom prst="rect">
              <a:avLst/>
            </a:prstGeom>
            <a:solidFill>
              <a:srgbClr val="FF66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1" name="矩形 90"/>
            <p:cNvSpPr/>
            <p:nvPr/>
          </p:nvSpPr>
          <p:spPr bwMode="auto">
            <a:xfrm>
              <a:off x="2590800" y="1143000"/>
              <a:ext cx="45719" cy="2971800"/>
            </a:xfrm>
            <a:prstGeom prst="rect">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2" name="矩形 91"/>
            <p:cNvSpPr/>
            <p:nvPr/>
          </p:nvSpPr>
          <p:spPr bwMode="auto">
            <a:xfrm>
              <a:off x="3429000" y="1143000"/>
              <a:ext cx="45719" cy="2971800"/>
            </a:xfrm>
            <a:prstGeom prst="rect">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3" name="TextBox 92"/>
            <p:cNvSpPr txBox="1"/>
            <p:nvPr/>
          </p:nvSpPr>
          <p:spPr>
            <a:xfrm>
              <a:off x="2743200" y="3200400"/>
              <a:ext cx="595035" cy="584775"/>
            </a:xfrm>
            <a:prstGeom prst="rect">
              <a:avLst/>
            </a:prstGeom>
            <a:noFill/>
          </p:spPr>
          <p:txBody>
            <a:bodyPr wrap="none" rtlCol="0">
              <a:spAutoFit/>
            </a:bodyPr>
            <a:lstStyle/>
            <a:p>
              <a:r>
                <a:rPr lang="en-US" altLang="zh-CN" sz="3200" dirty="0" smtClean="0">
                  <a:solidFill>
                    <a:srgbClr val="FF6600"/>
                  </a:solidFill>
                </a:rPr>
                <a:t>…</a:t>
              </a:r>
              <a:endParaRPr lang="zh-CN" altLang="en-US" sz="3200" dirty="0">
                <a:solidFill>
                  <a:srgbClr val="FF6600"/>
                </a:solidFill>
              </a:endParaRPr>
            </a:p>
          </p:txBody>
        </p:sp>
      </p:grpSp>
      <p:grpSp>
        <p:nvGrpSpPr>
          <p:cNvPr id="94" name="组合 93"/>
          <p:cNvGrpSpPr/>
          <p:nvPr/>
        </p:nvGrpSpPr>
        <p:grpSpPr>
          <a:xfrm>
            <a:off x="7543800" y="914400"/>
            <a:ext cx="1371600" cy="3429000"/>
            <a:chOff x="2209800" y="914400"/>
            <a:chExt cx="1371600" cy="3429000"/>
          </a:xfrm>
        </p:grpSpPr>
        <p:sp>
          <p:nvSpPr>
            <p:cNvPr id="95" name="矩形 94"/>
            <p:cNvSpPr/>
            <p:nvPr/>
          </p:nvSpPr>
          <p:spPr bwMode="auto">
            <a:xfrm>
              <a:off x="2209800" y="914400"/>
              <a:ext cx="1371600" cy="3200400"/>
            </a:xfrm>
            <a:prstGeom prst="rect">
              <a:avLst/>
            </a:prstGeom>
            <a:no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96" name="直接连接符 95"/>
            <p:cNvCxnSpPr>
              <a:stCxn id="95" idx="2"/>
              <a:endCxn id="39" idx="0"/>
            </p:cNvCxnSpPr>
            <p:nvPr/>
          </p:nvCxnSpPr>
          <p:spPr bwMode="auto">
            <a:xfrm rot="16200000" flipH="1">
              <a:off x="2983514" y="4026886"/>
              <a:ext cx="228600" cy="404428"/>
            </a:xfrm>
            <a:prstGeom prst="line">
              <a:avLst/>
            </a:prstGeom>
            <a:solidFill>
              <a:schemeClr val="accent1"/>
            </a:solidFill>
            <a:ln w="9525" cap="flat" cmpd="sng" algn="ctr">
              <a:solidFill>
                <a:schemeClr val="tx1"/>
              </a:solidFill>
              <a:prstDash val="solid"/>
              <a:round/>
              <a:headEnd type="none" w="med" len="med"/>
              <a:tailEnd type="triangle" w="sm" len="lg"/>
            </a:ln>
            <a:effectLst/>
          </p:spPr>
        </p:cxnSp>
        <p:sp>
          <p:nvSpPr>
            <p:cNvPr id="97" name="矩形 96"/>
            <p:cNvSpPr/>
            <p:nvPr/>
          </p:nvSpPr>
          <p:spPr bwMode="auto">
            <a:xfrm>
              <a:off x="2286000" y="1143000"/>
              <a:ext cx="45719" cy="2971800"/>
            </a:xfrm>
            <a:prstGeom prst="rect">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8" name="矩形 97"/>
            <p:cNvSpPr/>
            <p:nvPr/>
          </p:nvSpPr>
          <p:spPr bwMode="auto">
            <a:xfrm>
              <a:off x="2438400" y="1143000"/>
              <a:ext cx="45719" cy="2971800"/>
            </a:xfrm>
            <a:prstGeom prst="rect">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9" name="矩形 98"/>
            <p:cNvSpPr/>
            <p:nvPr/>
          </p:nvSpPr>
          <p:spPr bwMode="auto">
            <a:xfrm>
              <a:off x="2590800" y="1143000"/>
              <a:ext cx="45719" cy="2971800"/>
            </a:xfrm>
            <a:prstGeom prst="rect">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00" name="矩形 99"/>
            <p:cNvSpPr/>
            <p:nvPr/>
          </p:nvSpPr>
          <p:spPr bwMode="auto">
            <a:xfrm>
              <a:off x="3429000" y="1143000"/>
              <a:ext cx="45719" cy="2971800"/>
            </a:xfrm>
            <a:prstGeom prst="rect">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01" name="TextBox 100"/>
            <p:cNvSpPr txBox="1"/>
            <p:nvPr/>
          </p:nvSpPr>
          <p:spPr>
            <a:xfrm>
              <a:off x="2743200" y="3200400"/>
              <a:ext cx="595035" cy="584775"/>
            </a:xfrm>
            <a:prstGeom prst="rect">
              <a:avLst/>
            </a:prstGeom>
            <a:noFill/>
          </p:spPr>
          <p:txBody>
            <a:bodyPr wrap="none" rtlCol="0">
              <a:spAutoFit/>
            </a:bodyPr>
            <a:lstStyle/>
            <a:p>
              <a:r>
                <a:rPr lang="en-US" altLang="zh-CN" sz="3200" dirty="0" smtClean="0">
                  <a:solidFill>
                    <a:srgbClr val="0070C0"/>
                  </a:solidFill>
                </a:rPr>
                <a:t>…</a:t>
              </a:r>
              <a:endParaRPr lang="zh-CN" altLang="en-US" sz="3200" dirty="0">
                <a:solidFill>
                  <a:srgbClr val="0070C0"/>
                </a:solidFill>
              </a:endParaRPr>
            </a:p>
          </p:txBody>
        </p:sp>
      </p:grpSp>
      <p:grpSp>
        <p:nvGrpSpPr>
          <p:cNvPr id="117" name="组合 116"/>
          <p:cNvGrpSpPr/>
          <p:nvPr/>
        </p:nvGrpSpPr>
        <p:grpSpPr>
          <a:xfrm>
            <a:off x="838200" y="1600200"/>
            <a:ext cx="1833013" cy="1752600"/>
            <a:chOff x="838200" y="1600200"/>
            <a:chExt cx="1833013" cy="1752600"/>
          </a:xfrm>
        </p:grpSpPr>
        <p:grpSp>
          <p:nvGrpSpPr>
            <p:cNvPr id="116" name="组合 115"/>
            <p:cNvGrpSpPr/>
            <p:nvPr/>
          </p:nvGrpSpPr>
          <p:grpSpPr>
            <a:xfrm>
              <a:off x="838200" y="1905000"/>
              <a:ext cx="1470660" cy="1447800"/>
              <a:chOff x="838200" y="1905000"/>
              <a:chExt cx="1470660" cy="1447800"/>
            </a:xfrm>
          </p:grpSpPr>
          <p:cxnSp>
            <p:nvCxnSpPr>
              <p:cNvPr id="104" name="直接箭头连接符 103"/>
              <p:cNvCxnSpPr/>
              <p:nvPr/>
            </p:nvCxnSpPr>
            <p:spPr bwMode="auto">
              <a:xfrm rot="5400000">
                <a:off x="571500" y="2171700"/>
                <a:ext cx="1447800" cy="914400"/>
              </a:xfrm>
              <a:prstGeom prst="straightConnector1">
                <a:avLst/>
              </a:prstGeom>
              <a:solidFill>
                <a:schemeClr val="accent1"/>
              </a:solidFill>
              <a:ln w="25400" cap="flat" cmpd="sng" algn="ctr">
                <a:solidFill>
                  <a:srgbClr val="C00000"/>
                </a:solidFill>
                <a:prstDash val="sysDot"/>
                <a:round/>
                <a:headEnd type="none" w="med" len="med"/>
                <a:tailEnd type="arrow"/>
              </a:ln>
              <a:effectLst/>
            </p:spPr>
          </p:cxnSp>
          <p:cxnSp>
            <p:nvCxnSpPr>
              <p:cNvPr id="107" name="直接箭头连接符 106"/>
              <p:cNvCxnSpPr>
                <a:endCxn id="70" idx="0"/>
              </p:cNvCxnSpPr>
              <p:nvPr/>
            </p:nvCxnSpPr>
            <p:spPr bwMode="auto">
              <a:xfrm rot="16200000" flipH="1">
                <a:off x="1344930" y="2312670"/>
                <a:ext cx="1371600" cy="556260"/>
              </a:xfrm>
              <a:prstGeom prst="straightConnector1">
                <a:avLst/>
              </a:prstGeom>
              <a:solidFill>
                <a:schemeClr val="accent1"/>
              </a:solidFill>
              <a:ln w="25400" cap="flat" cmpd="sng" algn="ctr">
                <a:solidFill>
                  <a:srgbClr val="C00000"/>
                </a:solidFill>
                <a:prstDash val="sysDot"/>
                <a:round/>
                <a:headEnd type="none" w="med" len="med"/>
                <a:tailEnd type="arrow"/>
              </a:ln>
              <a:effectLst/>
            </p:spPr>
          </p:cxnSp>
        </p:grpSp>
        <p:sp>
          <p:nvSpPr>
            <p:cNvPr id="115" name="TextBox 114"/>
            <p:cNvSpPr txBox="1"/>
            <p:nvPr/>
          </p:nvSpPr>
          <p:spPr>
            <a:xfrm>
              <a:off x="1447800" y="1600200"/>
              <a:ext cx="1223413" cy="369332"/>
            </a:xfrm>
            <a:prstGeom prst="rect">
              <a:avLst/>
            </a:prstGeom>
            <a:noFill/>
          </p:spPr>
          <p:txBody>
            <a:bodyPr wrap="none" rtlCol="0">
              <a:spAutoFit/>
            </a:bodyPr>
            <a:lstStyle/>
            <a:p>
              <a:r>
                <a:rPr lang="en-US" altLang="zh-CN" dirty="0" smtClean="0">
                  <a:solidFill>
                    <a:srgbClr val="C00000"/>
                  </a:solidFill>
                </a:rPr>
                <a:t>Meet here</a:t>
              </a:r>
              <a:endParaRPr lang="zh-CN" altLang="en-US" dirty="0">
                <a:solidFill>
                  <a:srgbClr val="C00000"/>
                </a:solidFill>
              </a:endParaRPr>
            </a:p>
          </p:txBody>
        </p:sp>
      </p:grpSp>
      <p:grpSp>
        <p:nvGrpSpPr>
          <p:cNvPr id="124" name="组合 123"/>
          <p:cNvGrpSpPr/>
          <p:nvPr/>
        </p:nvGrpSpPr>
        <p:grpSpPr>
          <a:xfrm>
            <a:off x="861060" y="1066800"/>
            <a:ext cx="5181600" cy="533400"/>
            <a:chOff x="861060" y="1066800"/>
            <a:chExt cx="5181600" cy="533400"/>
          </a:xfrm>
        </p:grpSpPr>
        <p:grpSp>
          <p:nvGrpSpPr>
            <p:cNvPr id="122" name="组合 121"/>
            <p:cNvGrpSpPr/>
            <p:nvPr/>
          </p:nvGrpSpPr>
          <p:grpSpPr>
            <a:xfrm>
              <a:off x="861060" y="1143000"/>
              <a:ext cx="5181600" cy="457200"/>
              <a:chOff x="861060" y="1143000"/>
              <a:chExt cx="5181600" cy="457200"/>
            </a:xfrm>
          </p:grpSpPr>
          <p:cxnSp>
            <p:nvCxnSpPr>
              <p:cNvPr id="119" name="直接箭头连接符 118"/>
              <p:cNvCxnSpPr>
                <a:endCxn id="53" idx="0"/>
              </p:cNvCxnSpPr>
              <p:nvPr/>
            </p:nvCxnSpPr>
            <p:spPr bwMode="auto">
              <a:xfrm rot="10800000">
                <a:off x="861060" y="1143000"/>
                <a:ext cx="4396740" cy="457200"/>
              </a:xfrm>
              <a:prstGeom prst="straightConnector1">
                <a:avLst/>
              </a:prstGeom>
              <a:solidFill>
                <a:schemeClr val="accent1"/>
              </a:solidFill>
              <a:ln w="25400" cap="flat" cmpd="sng" algn="ctr">
                <a:solidFill>
                  <a:srgbClr val="0070C0"/>
                </a:solidFill>
                <a:prstDash val="sysDot"/>
                <a:round/>
                <a:headEnd type="none" w="med" len="med"/>
                <a:tailEnd type="arrow"/>
              </a:ln>
              <a:effectLst/>
            </p:spPr>
          </p:cxnSp>
          <p:cxnSp>
            <p:nvCxnSpPr>
              <p:cNvPr id="121" name="直接箭头连接符 120"/>
              <p:cNvCxnSpPr>
                <a:endCxn id="91" idx="0"/>
              </p:cNvCxnSpPr>
              <p:nvPr/>
            </p:nvCxnSpPr>
            <p:spPr bwMode="auto">
              <a:xfrm flipV="1">
                <a:off x="5257800" y="1143000"/>
                <a:ext cx="784860" cy="457200"/>
              </a:xfrm>
              <a:prstGeom prst="straightConnector1">
                <a:avLst/>
              </a:prstGeom>
              <a:solidFill>
                <a:schemeClr val="accent1"/>
              </a:solidFill>
              <a:ln w="25400" cap="flat" cmpd="sng" algn="ctr">
                <a:solidFill>
                  <a:srgbClr val="0070C0"/>
                </a:solidFill>
                <a:prstDash val="sysDot"/>
                <a:round/>
                <a:headEnd type="none" w="med" len="med"/>
                <a:tailEnd type="arrow"/>
              </a:ln>
              <a:effectLst/>
            </p:spPr>
          </p:cxnSp>
        </p:grpSp>
        <p:sp>
          <p:nvSpPr>
            <p:cNvPr id="123" name="TextBox 122"/>
            <p:cNvSpPr txBox="1"/>
            <p:nvPr/>
          </p:nvSpPr>
          <p:spPr>
            <a:xfrm>
              <a:off x="4114800" y="1066800"/>
              <a:ext cx="1377300" cy="369332"/>
            </a:xfrm>
            <a:prstGeom prst="rect">
              <a:avLst/>
            </a:prstGeom>
            <a:noFill/>
          </p:spPr>
          <p:txBody>
            <a:bodyPr wrap="none" rtlCol="0">
              <a:spAutoFit/>
            </a:bodyPr>
            <a:lstStyle/>
            <a:p>
              <a:r>
                <a:rPr lang="en-US" altLang="zh-CN" dirty="0" smtClean="0">
                  <a:solidFill>
                    <a:srgbClr val="0070C0"/>
                  </a:solidFill>
                </a:rPr>
                <a:t>Never meet</a:t>
              </a:r>
              <a:endParaRPr lang="zh-CN" altLang="en-US"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heckerboard(across)">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checkerboard(across)">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checkerboard(across)">
                                      <p:cBhvr>
                                        <p:cTn id="17" dur="5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checkerboard(across)">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checkerboard(across)">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checkerboard(across)">
                                      <p:cBhvr>
                                        <p:cTn id="32" dur="500"/>
                                        <p:tgtEl>
                                          <p:spTgt spid="12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checkerboard(across)">
                                      <p:cBhvr>
                                        <p:cTn id="3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3E5B33C0-FA93-4B43-AE8E-F8C17B263747}" type="slidenum">
              <a:rPr lang="en-US" altLang="en-US"/>
              <a:pPr>
                <a:defRPr/>
              </a:pPr>
              <a:t>13</a:t>
            </a:fld>
            <a:endParaRPr lang="en-US" altLang="en-US"/>
          </a:p>
        </p:txBody>
      </p:sp>
      <p:sp>
        <p:nvSpPr>
          <p:cNvPr id="8196" name="Rectangle 2"/>
          <p:cNvSpPr>
            <a:spLocks noGrp="1" noChangeArrowheads="1"/>
          </p:cNvSpPr>
          <p:nvPr>
            <p:ph type="title"/>
          </p:nvPr>
        </p:nvSpPr>
        <p:spPr/>
        <p:txBody>
          <a:bodyPr/>
          <a:lstStyle/>
          <a:p>
            <a:pPr eaLnBrk="1" hangingPunct="1"/>
            <a:r>
              <a:rPr lang="en-US" altLang="zh-CN" sz="3600" dirty="0" smtClean="0">
                <a:ea typeface="宋体" pitchFamily="2" charset="-122"/>
              </a:rPr>
              <a:t>Intuition: </a:t>
            </a:r>
            <a:r>
              <a:rPr lang="en-US" altLang="zh-CN" sz="3200" u="sng" dirty="0" err="1" smtClean="0">
                <a:solidFill>
                  <a:srgbClr val="C00000"/>
                </a:solidFill>
                <a:latin typeface="+mj-ea"/>
              </a:rPr>
              <a:t>ProbeSim</a:t>
            </a:r>
            <a:r>
              <a:rPr lang="en-US" altLang="zh-CN" sz="3600" dirty="0" smtClean="0">
                <a:ea typeface="宋体" pitchFamily="2" charset="-122"/>
              </a:rPr>
              <a:t> </a:t>
            </a:r>
            <a:r>
              <a:rPr lang="en-US" altLang="zh-CN" sz="3600" dirty="0" err="1" smtClean="0">
                <a:ea typeface="宋体" pitchFamily="2" charset="-122"/>
              </a:rPr>
              <a:t>vs</a:t>
            </a:r>
            <a:r>
              <a:rPr lang="en-US" altLang="zh-CN" sz="3600" dirty="0" smtClean="0">
                <a:ea typeface="宋体" pitchFamily="2" charset="-122"/>
              </a:rPr>
              <a:t> MC</a:t>
            </a:r>
          </a:p>
        </p:txBody>
      </p:sp>
      <p:sp>
        <p:nvSpPr>
          <p:cNvPr id="29" name="椭圆 28"/>
          <p:cNvSpPr>
            <a:spLocks noChangeAspect="1"/>
          </p:cNvSpPr>
          <p:nvPr/>
        </p:nvSpPr>
        <p:spPr>
          <a:xfrm>
            <a:off x="1219200" y="4343400"/>
            <a:ext cx="504056" cy="504056"/>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chemeClr val="bg1"/>
                </a:solidFill>
                <a:effectLst/>
                <a:uLnTx/>
                <a:uFillTx/>
                <a:latin typeface="+mj-ea"/>
                <a:ea typeface="+mj-ea"/>
                <a:cs typeface="Times New Roman" pitchFamily="18" charset="0"/>
              </a:rPr>
              <a:t>u</a:t>
            </a:r>
            <a:endParaRPr kumimoji="0" lang="zh-CN" altLang="en-US" sz="2000" b="0" i="1" u="none" strike="noStrike" kern="0" cap="none" spc="0" normalizeH="0" baseline="0" noProof="0" dirty="0" smtClean="0">
              <a:ln>
                <a:noFill/>
              </a:ln>
              <a:solidFill>
                <a:schemeClr val="bg1"/>
              </a:solidFill>
              <a:effectLst/>
              <a:uLnTx/>
              <a:uFillTx/>
              <a:latin typeface="+mj-ea"/>
              <a:ea typeface="+mj-ea"/>
              <a:cs typeface="Times New Roman" pitchFamily="18" charset="0"/>
            </a:endParaRPr>
          </a:p>
        </p:txBody>
      </p:sp>
      <p:grpSp>
        <p:nvGrpSpPr>
          <p:cNvPr id="2" name="组合 106"/>
          <p:cNvGrpSpPr/>
          <p:nvPr/>
        </p:nvGrpSpPr>
        <p:grpSpPr>
          <a:xfrm>
            <a:off x="776326" y="6248400"/>
            <a:ext cx="7529474" cy="556832"/>
            <a:chOff x="776326" y="6248400"/>
            <a:chExt cx="7529474" cy="556832"/>
          </a:xfrm>
        </p:grpSpPr>
        <p:pic>
          <p:nvPicPr>
            <p:cNvPr id="108"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09"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10"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11"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12"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
        <p:nvSpPr>
          <p:cNvPr id="24" name="矩形 23"/>
          <p:cNvSpPr/>
          <p:nvPr/>
        </p:nvSpPr>
        <p:spPr>
          <a:xfrm>
            <a:off x="152400" y="4876800"/>
            <a:ext cx="18165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Query vertex</a:t>
            </a:r>
            <a:endParaRPr kumimoji="0" lang="en-US" altLang="zh-CN" sz="2400" b="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endParaRPr>
          </a:p>
        </p:txBody>
      </p:sp>
      <p:sp>
        <p:nvSpPr>
          <p:cNvPr id="25" name="椭圆 24"/>
          <p:cNvSpPr>
            <a:spLocks noChangeAspect="1"/>
          </p:cNvSpPr>
          <p:nvPr/>
        </p:nvSpPr>
        <p:spPr>
          <a:xfrm>
            <a:off x="2590800" y="4343400"/>
            <a:ext cx="504056" cy="504056"/>
          </a:xfrm>
          <a:prstGeom prst="ellipse">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1" u="none" strike="noStrike" kern="0" cap="none" spc="0" normalizeH="0" baseline="0" noProof="0" dirty="0" smtClean="0">
              <a:ln>
                <a:noFill/>
              </a:ln>
              <a:solidFill>
                <a:schemeClr val="bg1"/>
              </a:solidFill>
              <a:effectLst/>
              <a:uLnTx/>
              <a:uFillTx/>
              <a:latin typeface="+mj-ea"/>
              <a:ea typeface="+mj-ea"/>
              <a:cs typeface="Times New Roman" pitchFamily="18" charset="0"/>
            </a:endParaRPr>
          </a:p>
        </p:txBody>
      </p:sp>
      <p:sp>
        <p:nvSpPr>
          <p:cNvPr id="26" name="椭圆 25"/>
          <p:cNvSpPr>
            <a:spLocks noChangeAspect="1"/>
          </p:cNvSpPr>
          <p:nvPr/>
        </p:nvSpPr>
        <p:spPr>
          <a:xfrm>
            <a:off x="3429000" y="4343400"/>
            <a:ext cx="504056" cy="504056"/>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1" u="none" strike="noStrike" kern="0" cap="none" spc="0" normalizeH="0" baseline="0" noProof="0" dirty="0" smtClean="0">
              <a:ln>
                <a:noFill/>
              </a:ln>
              <a:solidFill>
                <a:schemeClr val="bg1"/>
              </a:solidFill>
              <a:effectLst/>
              <a:uLnTx/>
              <a:uFillTx/>
              <a:latin typeface="+mj-ea"/>
              <a:ea typeface="+mj-ea"/>
              <a:cs typeface="Times New Roman" pitchFamily="18" charset="0"/>
            </a:endParaRPr>
          </a:p>
        </p:txBody>
      </p:sp>
      <p:sp>
        <p:nvSpPr>
          <p:cNvPr id="27" name="椭圆 26"/>
          <p:cNvSpPr>
            <a:spLocks noChangeAspect="1"/>
          </p:cNvSpPr>
          <p:nvPr/>
        </p:nvSpPr>
        <p:spPr>
          <a:xfrm>
            <a:off x="4114800" y="4343400"/>
            <a:ext cx="504056" cy="504056"/>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28" name="椭圆 27"/>
          <p:cNvSpPr>
            <a:spLocks noChangeAspect="1"/>
          </p:cNvSpPr>
          <p:nvPr/>
        </p:nvSpPr>
        <p:spPr>
          <a:xfrm>
            <a:off x="5181600" y="4343400"/>
            <a:ext cx="504056" cy="504056"/>
          </a:xfrm>
          <a:prstGeom prst="ellipse">
            <a:avLst/>
          </a:prstGeom>
          <a:solidFill>
            <a:srgbClr val="FF6600"/>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34" name="椭圆 33"/>
          <p:cNvSpPr>
            <a:spLocks noChangeAspect="1"/>
          </p:cNvSpPr>
          <p:nvPr/>
        </p:nvSpPr>
        <p:spPr>
          <a:xfrm>
            <a:off x="6019800" y="4343400"/>
            <a:ext cx="504056" cy="504056"/>
          </a:xfrm>
          <a:prstGeom prst="ellipse">
            <a:avLst/>
          </a:prstGeom>
          <a:solidFill>
            <a:srgbClr val="FF6600"/>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38" name="椭圆 37"/>
          <p:cNvSpPr>
            <a:spLocks noChangeAspect="1"/>
          </p:cNvSpPr>
          <p:nvPr/>
        </p:nvSpPr>
        <p:spPr>
          <a:xfrm>
            <a:off x="6934200" y="4343400"/>
            <a:ext cx="504056" cy="504056"/>
          </a:xfrm>
          <a:prstGeom prst="ellipse">
            <a:avLst/>
          </a:prstGeom>
          <a:solidFill>
            <a:schemeClr val="bg1"/>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39" name="椭圆 38"/>
          <p:cNvSpPr>
            <a:spLocks noChangeAspect="1"/>
          </p:cNvSpPr>
          <p:nvPr/>
        </p:nvSpPr>
        <p:spPr>
          <a:xfrm>
            <a:off x="8382000" y="4343400"/>
            <a:ext cx="504056" cy="504056"/>
          </a:xfrm>
          <a:prstGeom prst="ellipse">
            <a:avLst/>
          </a:prstGeom>
          <a:solidFill>
            <a:schemeClr val="bg1"/>
          </a:solidFill>
          <a:ln w="25400" cap="flat" cmpd="sng" algn="ctr">
            <a:solidFill>
              <a:srgbClr val="4F81BD">
                <a:shade val="50000"/>
              </a:srgbClr>
            </a:solidFill>
            <a:prstDash val="solid"/>
          </a:ln>
          <a:effectLst/>
        </p:spPr>
        <p:txBody>
          <a:bodyPr rtlCol="0" anchor="ctr"/>
          <a:lstStyle/>
          <a:p>
            <a:pPr fontAlgn="auto">
              <a:spcBef>
                <a:spcPts val="0"/>
              </a:spcBef>
              <a:spcAft>
                <a:spcPts val="0"/>
              </a:spcAft>
              <a:defRPr/>
            </a:pPr>
            <a:endParaRPr lang="zh-CN" altLang="en-US" sz="2000" i="1" kern="0" dirty="0" smtClean="0">
              <a:solidFill>
                <a:schemeClr val="bg1"/>
              </a:solidFill>
              <a:latin typeface="+mj-ea"/>
              <a:ea typeface="+mj-ea"/>
              <a:cs typeface="Times New Roman" pitchFamily="18" charset="0"/>
            </a:endParaRPr>
          </a:p>
        </p:txBody>
      </p:sp>
      <p:sp>
        <p:nvSpPr>
          <p:cNvPr id="40" name="TextBox 39"/>
          <p:cNvSpPr txBox="1"/>
          <p:nvPr/>
        </p:nvSpPr>
        <p:spPr>
          <a:xfrm>
            <a:off x="1749348" y="5486400"/>
            <a:ext cx="1603452" cy="461665"/>
          </a:xfrm>
          <a:prstGeom prst="rect">
            <a:avLst/>
          </a:prstGeom>
          <a:noFill/>
        </p:spPr>
        <p:txBody>
          <a:bodyPr wrap="none" rtlCol="0">
            <a:spAutoFit/>
          </a:bodyPr>
          <a:lstStyle/>
          <a:p>
            <a:r>
              <a:rPr lang="en-US" altLang="zh-CN" sz="2400" dirty="0" smtClean="0">
                <a:solidFill>
                  <a:srgbClr val="C00000"/>
                </a:solidFill>
                <a:latin typeface="+mj-lt"/>
              </a:rPr>
              <a:t>Very similar</a:t>
            </a:r>
            <a:endParaRPr lang="zh-CN" altLang="en-US" sz="2400" dirty="0">
              <a:solidFill>
                <a:srgbClr val="C00000"/>
              </a:solidFill>
              <a:latin typeface="+mj-lt"/>
            </a:endParaRPr>
          </a:p>
        </p:txBody>
      </p:sp>
      <p:sp>
        <p:nvSpPr>
          <p:cNvPr id="41" name="TextBox 40"/>
          <p:cNvSpPr txBox="1"/>
          <p:nvPr/>
        </p:nvSpPr>
        <p:spPr>
          <a:xfrm>
            <a:off x="3505200" y="5486400"/>
            <a:ext cx="1008609" cy="461665"/>
          </a:xfrm>
          <a:prstGeom prst="rect">
            <a:avLst/>
          </a:prstGeom>
          <a:noFill/>
        </p:spPr>
        <p:txBody>
          <a:bodyPr wrap="none" rtlCol="0">
            <a:spAutoFit/>
          </a:bodyPr>
          <a:lstStyle/>
          <a:p>
            <a:r>
              <a:rPr lang="en-US" altLang="zh-CN" sz="2400" dirty="0" smtClean="0">
                <a:solidFill>
                  <a:srgbClr val="C00000"/>
                </a:solidFill>
                <a:latin typeface="+mj-lt"/>
              </a:rPr>
              <a:t>Similar</a:t>
            </a:r>
            <a:endParaRPr lang="zh-CN" altLang="en-US" sz="2400" dirty="0">
              <a:solidFill>
                <a:srgbClr val="C00000"/>
              </a:solidFill>
              <a:latin typeface="+mj-lt"/>
            </a:endParaRPr>
          </a:p>
        </p:txBody>
      </p:sp>
      <p:grpSp>
        <p:nvGrpSpPr>
          <p:cNvPr id="67" name="组合 66"/>
          <p:cNvGrpSpPr/>
          <p:nvPr/>
        </p:nvGrpSpPr>
        <p:grpSpPr>
          <a:xfrm>
            <a:off x="762000" y="914400"/>
            <a:ext cx="1371600" cy="3429000"/>
            <a:chOff x="762000" y="914400"/>
            <a:chExt cx="1371600" cy="3429000"/>
          </a:xfrm>
        </p:grpSpPr>
        <p:sp>
          <p:nvSpPr>
            <p:cNvPr id="43" name="矩形 42"/>
            <p:cNvSpPr/>
            <p:nvPr/>
          </p:nvSpPr>
          <p:spPr bwMode="auto">
            <a:xfrm>
              <a:off x="762000" y="914400"/>
              <a:ext cx="1371600" cy="3200400"/>
            </a:xfrm>
            <a:prstGeom prst="rect">
              <a:avLst/>
            </a:prstGeom>
            <a:no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46" name="直接连接符 45"/>
            <p:cNvCxnSpPr>
              <a:stCxn id="43" idx="2"/>
              <a:endCxn id="29" idx="0"/>
            </p:cNvCxnSpPr>
            <p:nvPr/>
          </p:nvCxnSpPr>
          <p:spPr bwMode="auto">
            <a:xfrm rot="16200000" flipH="1">
              <a:off x="1345214" y="4217386"/>
              <a:ext cx="228600" cy="23428"/>
            </a:xfrm>
            <a:prstGeom prst="line">
              <a:avLst/>
            </a:prstGeom>
            <a:solidFill>
              <a:schemeClr val="accent1"/>
            </a:solidFill>
            <a:ln w="9525" cap="flat" cmpd="sng" algn="ctr">
              <a:solidFill>
                <a:schemeClr val="tx1"/>
              </a:solidFill>
              <a:prstDash val="solid"/>
              <a:round/>
              <a:headEnd type="none" w="med" len="med"/>
              <a:tailEnd type="triangle" w="sm" len="lg"/>
            </a:ln>
            <a:effectLst/>
          </p:spPr>
        </p:cxnSp>
        <p:sp>
          <p:nvSpPr>
            <p:cNvPr id="53" name="矩形 52"/>
            <p:cNvSpPr/>
            <p:nvPr/>
          </p:nvSpPr>
          <p:spPr bwMode="auto">
            <a:xfrm>
              <a:off x="838200" y="1143000"/>
              <a:ext cx="45719" cy="2971800"/>
            </a:xfrm>
            <a:prstGeom prst="rect">
              <a:avLst/>
            </a:prstGeom>
            <a:solidFill>
              <a:schemeClr val="tx1">
                <a:lumMod val="50000"/>
                <a:lumOff val="50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4" name="矩形 53"/>
            <p:cNvSpPr/>
            <p:nvPr/>
          </p:nvSpPr>
          <p:spPr bwMode="auto">
            <a:xfrm>
              <a:off x="990600" y="1143000"/>
              <a:ext cx="45719" cy="2971800"/>
            </a:xfrm>
            <a:prstGeom prst="rect">
              <a:avLst/>
            </a:prstGeom>
            <a:solidFill>
              <a:schemeClr val="tx1">
                <a:lumMod val="50000"/>
                <a:lumOff val="50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5" name="矩形 54"/>
            <p:cNvSpPr/>
            <p:nvPr/>
          </p:nvSpPr>
          <p:spPr bwMode="auto">
            <a:xfrm>
              <a:off x="1143000" y="1143000"/>
              <a:ext cx="45719" cy="2971800"/>
            </a:xfrm>
            <a:prstGeom prst="rect">
              <a:avLst/>
            </a:prstGeom>
            <a:solidFill>
              <a:schemeClr val="tx1">
                <a:lumMod val="50000"/>
                <a:lumOff val="50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6" name="矩形 55"/>
            <p:cNvSpPr/>
            <p:nvPr/>
          </p:nvSpPr>
          <p:spPr bwMode="auto">
            <a:xfrm>
              <a:off x="1905000" y="1143000"/>
              <a:ext cx="45719" cy="2971800"/>
            </a:xfrm>
            <a:prstGeom prst="rect">
              <a:avLst/>
            </a:prstGeom>
            <a:solidFill>
              <a:schemeClr val="tx1">
                <a:lumMod val="50000"/>
                <a:lumOff val="50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7" name="TextBox 56"/>
            <p:cNvSpPr txBox="1"/>
            <p:nvPr/>
          </p:nvSpPr>
          <p:spPr>
            <a:xfrm>
              <a:off x="1295400" y="2286000"/>
              <a:ext cx="595035" cy="584775"/>
            </a:xfrm>
            <a:prstGeom prst="rect">
              <a:avLst/>
            </a:prstGeom>
            <a:noFill/>
          </p:spPr>
          <p:txBody>
            <a:bodyPr wrap="none" rtlCol="0">
              <a:spAutoFit/>
            </a:bodyPr>
            <a:lstStyle/>
            <a:p>
              <a:r>
                <a:rPr lang="en-US" altLang="zh-CN" sz="3200" dirty="0" smtClean="0">
                  <a:solidFill>
                    <a:schemeClr val="tx1">
                      <a:lumMod val="50000"/>
                      <a:lumOff val="50000"/>
                    </a:schemeClr>
                  </a:solidFill>
                </a:rPr>
                <a:t>…</a:t>
              </a:r>
              <a:endParaRPr lang="zh-CN" altLang="en-US" sz="3200" dirty="0">
                <a:solidFill>
                  <a:schemeClr val="tx1">
                    <a:lumMod val="50000"/>
                    <a:lumOff val="50000"/>
                  </a:schemeClr>
                </a:solidFill>
              </a:endParaRPr>
            </a:p>
          </p:txBody>
        </p:sp>
      </p:grpSp>
      <p:sp>
        <p:nvSpPr>
          <p:cNvPr id="58" name="TextBox 57"/>
          <p:cNvSpPr txBox="1"/>
          <p:nvPr/>
        </p:nvSpPr>
        <p:spPr>
          <a:xfrm>
            <a:off x="5562600" y="4267200"/>
            <a:ext cx="595035" cy="584775"/>
          </a:xfrm>
          <a:prstGeom prst="rect">
            <a:avLst/>
          </a:prstGeom>
          <a:noFill/>
        </p:spPr>
        <p:txBody>
          <a:bodyPr wrap="none" rtlCol="0">
            <a:spAutoFit/>
          </a:bodyPr>
          <a:lstStyle/>
          <a:p>
            <a:r>
              <a:rPr lang="en-US" altLang="zh-CN" sz="3200" dirty="0" smtClean="0">
                <a:solidFill>
                  <a:srgbClr val="FF3300"/>
                </a:solidFill>
              </a:rPr>
              <a:t>…</a:t>
            </a:r>
            <a:endParaRPr lang="zh-CN" altLang="en-US" sz="3200" dirty="0">
              <a:solidFill>
                <a:srgbClr val="FF3300"/>
              </a:solidFill>
            </a:endParaRPr>
          </a:p>
        </p:txBody>
      </p:sp>
      <p:sp>
        <p:nvSpPr>
          <p:cNvPr id="59" name="TextBox 58"/>
          <p:cNvSpPr txBox="1"/>
          <p:nvPr/>
        </p:nvSpPr>
        <p:spPr>
          <a:xfrm>
            <a:off x="3810000" y="4267200"/>
            <a:ext cx="412293" cy="584775"/>
          </a:xfrm>
          <a:prstGeom prst="rect">
            <a:avLst/>
          </a:prstGeom>
          <a:noFill/>
        </p:spPr>
        <p:txBody>
          <a:bodyPr wrap="none" rtlCol="0">
            <a:spAutoFit/>
          </a:bodyPr>
          <a:lstStyle/>
          <a:p>
            <a:r>
              <a:rPr lang="en-US" altLang="zh-CN" sz="3200" dirty="0" smtClean="0">
                <a:solidFill>
                  <a:srgbClr val="FF0000"/>
                </a:solidFill>
              </a:rPr>
              <a:t>..</a:t>
            </a:r>
            <a:endParaRPr lang="zh-CN" altLang="en-US" sz="3200" dirty="0">
              <a:solidFill>
                <a:srgbClr val="FF0000"/>
              </a:solidFill>
            </a:endParaRPr>
          </a:p>
        </p:txBody>
      </p:sp>
      <p:sp>
        <p:nvSpPr>
          <p:cNvPr id="60" name="TextBox 59"/>
          <p:cNvSpPr txBox="1"/>
          <p:nvPr/>
        </p:nvSpPr>
        <p:spPr>
          <a:xfrm>
            <a:off x="7391400" y="4267200"/>
            <a:ext cx="1005404" cy="584775"/>
          </a:xfrm>
          <a:prstGeom prst="rect">
            <a:avLst/>
          </a:prstGeom>
          <a:noFill/>
        </p:spPr>
        <p:txBody>
          <a:bodyPr wrap="none" rtlCol="0">
            <a:spAutoFit/>
          </a:bodyPr>
          <a:lstStyle/>
          <a:p>
            <a:r>
              <a:rPr lang="en-US" altLang="zh-CN" sz="3200" dirty="0" smtClean="0">
                <a:solidFill>
                  <a:srgbClr val="0070C0"/>
                </a:solidFill>
              </a:rPr>
              <a:t>……</a:t>
            </a:r>
            <a:endParaRPr lang="zh-CN" altLang="en-US" sz="3200" dirty="0">
              <a:solidFill>
                <a:srgbClr val="0070C0"/>
              </a:solidFill>
            </a:endParaRPr>
          </a:p>
        </p:txBody>
      </p:sp>
      <p:sp>
        <p:nvSpPr>
          <p:cNvPr id="62" name="TextBox 61"/>
          <p:cNvSpPr txBox="1"/>
          <p:nvPr/>
        </p:nvSpPr>
        <p:spPr>
          <a:xfrm>
            <a:off x="5181600" y="5486400"/>
            <a:ext cx="1579279" cy="461665"/>
          </a:xfrm>
          <a:prstGeom prst="rect">
            <a:avLst/>
          </a:prstGeom>
          <a:noFill/>
        </p:spPr>
        <p:txBody>
          <a:bodyPr wrap="none" rtlCol="0">
            <a:spAutoFit/>
          </a:bodyPr>
          <a:lstStyle/>
          <a:p>
            <a:r>
              <a:rPr lang="en-US" altLang="zh-CN" sz="2400" dirty="0" smtClean="0">
                <a:solidFill>
                  <a:srgbClr val="FF6600"/>
                </a:solidFill>
                <a:latin typeface="+mj-lt"/>
              </a:rPr>
              <a:t>Less similar</a:t>
            </a:r>
            <a:endParaRPr lang="zh-CN" altLang="en-US" sz="2400" dirty="0">
              <a:solidFill>
                <a:srgbClr val="FF6600"/>
              </a:solidFill>
              <a:latin typeface="+mj-lt"/>
            </a:endParaRPr>
          </a:p>
        </p:txBody>
      </p:sp>
      <p:sp>
        <p:nvSpPr>
          <p:cNvPr id="63" name="TextBox 62"/>
          <p:cNvSpPr txBox="1"/>
          <p:nvPr/>
        </p:nvSpPr>
        <p:spPr>
          <a:xfrm>
            <a:off x="7162800" y="5481935"/>
            <a:ext cx="1534394" cy="461665"/>
          </a:xfrm>
          <a:prstGeom prst="rect">
            <a:avLst/>
          </a:prstGeom>
          <a:noFill/>
        </p:spPr>
        <p:txBody>
          <a:bodyPr wrap="none" rtlCol="0">
            <a:spAutoFit/>
          </a:bodyPr>
          <a:lstStyle/>
          <a:p>
            <a:r>
              <a:rPr lang="en-US" altLang="zh-CN" sz="2400" dirty="0" smtClean="0">
                <a:solidFill>
                  <a:srgbClr val="0070C0"/>
                </a:solidFill>
                <a:latin typeface="+mj-lt"/>
              </a:rPr>
              <a:t>Not similar</a:t>
            </a:r>
            <a:endParaRPr lang="zh-CN" altLang="en-US" sz="2400" dirty="0">
              <a:solidFill>
                <a:srgbClr val="0070C0"/>
              </a:solidFill>
              <a:latin typeface="+mj-lt"/>
            </a:endParaRPr>
          </a:p>
        </p:txBody>
      </p:sp>
      <p:grpSp>
        <p:nvGrpSpPr>
          <p:cNvPr id="68" name="组合 67"/>
          <p:cNvGrpSpPr/>
          <p:nvPr/>
        </p:nvGrpSpPr>
        <p:grpSpPr>
          <a:xfrm>
            <a:off x="1828800" y="2286000"/>
            <a:ext cx="228600" cy="1600200"/>
            <a:chOff x="1828800" y="2286000"/>
            <a:chExt cx="228600" cy="1600200"/>
          </a:xfrm>
        </p:grpSpPr>
        <p:sp>
          <p:nvSpPr>
            <p:cNvPr id="35" name="椭圆 34"/>
            <p:cNvSpPr/>
            <p:nvPr/>
          </p:nvSpPr>
          <p:spPr bwMode="auto">
            <a:xfrm>
              <a:off x="1828800" y="3657600"/>
              <a:ext cx="228600" cy="228600"/>
            </a:xfrm>
            <a:prstGeom prst="ellipse">
              <a:avLst/>
            </a:prstGeom>
            <a:solidFill>
              <a:schemeClr val="tx1">
                <a:lumMod val="50000"/>
                <a:lumOff val="50000"/>
              </a:schemeClr>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6" name="椭圆 35"/>
            <p:cNvSpPr/>
            <p:nvPr/>
          </p:nvSpPr>
          <p:spPr bwMode="auto">
            <a:xfrm>
              <a:off x="1828800" y="3200400"/>
              <a:ext cx="228600" cy="228600"/>
            </a:xfrm>
            <a:prstGeom prst="ellipse">
              <a:avLst/>
            </a:prstGeom>
            <a:solidFill>
              <a:schemeClr val="tx1">
                <a:lumMod val="50000"/>
                <a:lumOff val="50000"/>
              </a:schemeClr>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7" name="椭圆 36"/>
            <p:cNvSpPr/>
            <p:nvPr/>
          </p:nvSpPr>
          <p:spPr bwMode="auto">
            <a:xfrm>
              <a:off x="1828800" y="2743200"/>
              <a:ext cx="228600" cy="228600"/>
            </a:xfrm>
            <a:prstGeom prst="ellipse">
              <a:avLst/>
            </a:prstGeom>
            <a:solidFill>
              <a:schemeClr val="tx1">
                <a:lumMod val="50000"/>
                <a:lumOff val="50000"/>
              </a:schemeClr>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4" name="椭圆 43"/>
            <p:cNvSpPr/>
            <p:nvPr/>
          </p:nvSpPr>
          <p:spPr bwMode="auto">
            <a:xfrm>
              <a:off x="1828800" y="2286000"/>
              <a:ext cx="228600" cy="228600"/>
            </a:xfrm>
            <a:prstGeom prst="ellipse">
              <a:avLst/>
            </a:prstGeom>
            <a:solidFill>
              <a:schemeClr val="tx1">
                <a:lumMod val="50000"/>
                <a:lumOff val="50000"/>
              </a:schemeClr>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grpSp>
      <p:grpSp>
        <p:nvGrpSpPr>
          <p:cNvPr id="69" name="组合 68"/>
          <p:cNvGrpSpPr/>
          <p:nvPr/>
        </p:nvGrpSpPr>
        <p:grpSpPr>
          <a:xfrm>
            <a:off x="2059536" y="3745906"/>
            <a:ext cx="1521864" cy="689361"/>
            <a:chOff x="2059536" y="3745906"/>
            <a:chExt cx="1521864" cy="689361"/>
          </a:xfrm>
        </p:grpSpPr>
        <p:sp>
          <p:nvSpPr>
            <p:cNvPr id="47" name="任意多边形 46"/>
            <p:cNvSpPr/>
            <p:nvPr/>
          </p:nvSpPr>
          <p:spPr bwMode="auto">
            <a:xfrm>
              <a:off x="2059536" y="3785787"/>
              <a:ext cx="521294" cy="649480"/>
            </a:xfrm>
            <a:custGeom>
              <a:avLst/>
              <a:gdLst>
                <a:gd name="connsiteX0" fmla="*/ 0 w 521294"/>
                <a:gd name="connsiteY0" fmla="*/ 0 h 649480"/>
                <a:gd name="connsiteX1" fmla="*/ 393107 w 521294"/>
                <a:gd name="connsiteY1" fmla="*/ 145278 h 649480"/>
                <a:gd name="connsiteX2" fmla="*/ 521294 w 521294"/>
                <a:gd name="connsiteY2" fmla="*/ 649480 h 649480"/>
              </a:gdLst>
              <a:ahLst/>
              <a:cxnLst>
                <a:cxn ang="0">
                  <a:pos x="connsiteX0" y="connsiteY0"/>
                </a:cxn>
                <a:cxn ang="0">
                  <a:pos x="connsiteX1" y="connsiteY1"/>
                </a:cxn>
                <a:cxn ang="0">
                  <a:pos x="connsiteX2" y="connsiteY2"/>
                </a:cxn>
              </a:cxnLst>
              <a:rect l="l" t="t" r="r" b="b"/>
              <a:pathLst>
                <a:path w="521294" h="649480">
                  <a:moveTo>
                    <a:pt x="0" y="0"/>
                  </a:moveTo>
                  <a:cubicBezTo>
                    <a:pt x="153112" y="18515"/>
                    <a:pt x="306225" y="37031"/>
                    <a:pt x="393107" y="145278"/>
                  </a:cubicBezTo>
                  <a:cubicBezTo>
                    <a:pt x="479989" y="253525"/>
                    <a:pt x="500641" y="451502"/>
                    <a:pt x="521294" y="649480"/>
                  </a:cubicBezTo>
                </a:path>
              </a:pathLst>
            </a:custGeom>
            <a:noFill/>
            <a:ln w="38100" cap="flat" cmpd="sng" algn="ctr">
              <a:solidFill>
                <a:srgbClr val="C000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8" name="任意多边形 47"/>
            <p:cNvSpPr/>
            <p:nvPr/>
          </p:nvSpPr>
          <p:spPr bwMode="auto">
            <a:xfrm>
              <a:off x="2076628" y="3745906"/>
              <a:ext cx="1504772" cy="597494"/>
            </a:xfrm>
            <a:custGeom>
              <a:avLst/>
              <a:gdLst>
                <a:gd name="connsiteX0" fmla="*/ 0 w 982766"/>
                <a:gd name="connsiteY0" fmla="*/ 31335 h 586812"/>
                <a:gd name="connsiteX1" fmla="*/ 358923 w 982766"/>
                <a:gd name="connsiteY1" fmla="*/ 22789 h 586812"/>
                <a:gd name="connsiteX2" fmla="*/ 709301 w 982766"/>
                <a:gd name="connsiteY2" fmla="*/ 168068 h 586812"/>
                <a:gd name="connsiteX3" fmla="*/ 982766 w 982766"/>
                <a:gd name="connsiteY3" fmla="*/ 586812 h 586812"/>
              </a:gdLst>
              <a:ahLst/>
              <a:cxnLst>
                <a:cxn ang="0">
                  <a:pos x="connsiteX0" y="connsiteY0"/>
                </a:cxn>
                <a:cxn ang="0">
                  <a:pos x="connsiteX1" y="connsiteY1"/>
                </a:cxn>
                <a:cxn ang="0">
                  <a:pos x="connsiteX2" y="connsiteY2"/>
                </a:cxn>
                <a:cxn ang="0">
                  <a:pos x="connsiteX3" y="connsiteY3"/>
                </a:cxn>
              </a:cxnLst>
              <a:rect l="l" t="t" r="r" b="b"/>
              <a:pathLst>
                <a:path w="982766" h="586812">
                  <a:moveTo>
                    <a:pt x="0" y="31335"/>
                  </a:moveTo>
                  <a:cubicBezTo>
                    <a:pt x="120353" y="15667"/>
                    <a:pt x="240706" y="0"/>
                    <a:pt x="358923" y="22789"/>
                  </a:cubicBezTo>
                  <a:cubicBezTo>
                    <a:pt x="477140" y="45578"/>
                    <a:pt x="605327" y="74064"/>
                    <a:pt x="709301" y="168068"/>
                  </a:cubicBezTo>
                  <a:cubicBezTo>
                    <a:pt x="813275" y="262072"/>
                    <a:pt x="898020" y="424442"/>
                    <a:pt x="982766" y="586812"/>
                  </a:cubicBezTo>
                </a:path>
              </a:pathLst>
            </a:custGeom>
            <a:noFill/>
            <a:ln w="38100" cap="flat" cmpd="sng" algn="ctr">
              <a:solidFill>
                <a:srgbClr val="C000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endParaRPr lang="zh-CN" altLang="en-US" smtClean="0"/>
            </a:p>
          </p:txBody>
        </p:sp>
      </p:grpSp>
      <p:grpSp>
        <p:nvGrpSpPr>
          <p:cNvPr id="70" name="组合 69"/>
          <p:cNvGrpSpPr/>
          <p:nvPr/>
        </p:nvGrpSpPr>
        <p:grpSpPr>
          <a:xfrm>
            <a:off x="2076628" y="3244554"/>
            <a:ext cx="2266772" cy="1045435"/>
            <a:chOff x="2076628" y="3244554"/>
            <a:chExt cx="2266772" cy="1045435"/>
          </a:xfrm>
        </p:grpSpPr>
        <p:sp>
          <p:nvSpPr>
            <p:cNvPr id="49" name="任意多边形 48"/>
            <p:cNvSpPr/>
            <p:nvPr/>
          </p:nvSpPr>
          <p:spPr bwMode="auto">
            <a:xfrm>
              <a:off x="2076628" y="3307222"/>
              <a:ext cx="743484" cy="982767"/>
            </a:xfrm>
            <a:custGeom>
              <a:avLst/>
              <a:gdLst>
                <a:gd name="connsiteX0" fmla="*/ 0 w 743484"/>
                <a:gd name="connsiteY0" fmla="*/ 0 h 982767"/>
                <a:gd name="connsiteX1" fmla="*/ 393107 w 743484"/>
                <a:gd name="connsiteY1" fmla="*/ 76913 h 982767"/>
                <a:gd name="connsiteX2" fmla="*/ 598206 w 743484"/>
                <a:gd name="connsiteY2" fmla="*/ 341832 h 982767"/>
                <a:gd name="connsiteX3" fmla="*/ 743484 w 743484"/>
                <a:gd name="connsiteY3" fmla="*/ 982767 h 982767"/>
              </a:gdLst>
              <a:ahLst/>
              <a:cxnLst>
                <a:cxn ang="0">
                  <a:pos x="connsiteX0" y="connsiteY0"/>
                </a:cxn>
                <a:cxn ang="0">
                  <a:pos x="connsiteX1" y="connsiteY1"/>
                </a:cxn>
                <a:cxn ang="0">
                  <a:pos x="connsiteX2" y="connsiteY2"/>
                </a:cxn>
                <a:cxn ang="0">
                  <a:pos x="connsiteX3" y="connsiteY3"/>
                </a:cxn>
              </a:cxnLst>
              <a:rect l="l" t="t" r="r" b="b"/>
              <a:pathLst>
                <a:path w="743484" h="982767">
                  <a:moveTo>
                    <a:pt x="0" y="0"/>
                  </a:moveTo>
                  <a:cubicBezTo>
                    <a:pt x="146703" y="9970"/>
                    <a:pt x="293406" y="19941"/>
                    <a:pt x="393107" y="76913"/>
                  </a:cubicBezTo>
                  <a:cubicBezTo>
                    <a:pt x="492808" y="133885"/>
                    <a:pt x="539810" y="190856"/>
                    <a:pt x="598206" y="341832"/>
                  </a:cubicBezTo>
                  <a:cubicBezTo>
                    <a:pt x="656602" y="492808"/>
                    <a:pt x="700043" y="737787"/>
                    <a:pt x="743484" y="982767"/>
                  </a:cubicBezTo>
                </a:path>
              </a:pathLst>
            </a:custGeom>
            <a:noFill/>
            <a:ln w="25400" cap="flat" cmpd="sng" algn="ctr">
              <a:solidFill>
                <a:srgbClr val="FF00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lang="zh-CN" altLang="en-US" smtClean="0"/>
            </a:p>
          </p:txBody>
        </p:sp>
        <p:sp>
          <p:nvSpPr>
            <p:cNvPr id="50" name="任意多边形 49"/>
            <p:cNvSpPr/>
            <p:nvPr/>
          </p:nvSpPr>
          <p:spPr bwMode="auto">
            <a:xfrm>
              <a:off x="2093720" y="3244554"/>
              <a:ext cx="2249680" cy="1022646"/>
            </a:xfrm>
            <a:custGeom>
              <a:avLst/>
              <a:gdLst>
                <a:gd name="connsiteX0" fmla="*/ 0 w 1599487"/>
                <a:gd name="connsiteY0" fmla="*/ 54123 h 1096710"/>
                <a:gd name="connsiteX1" fmla="*/ 1016949 w 1599487"/>
                <a:gd name="connsiteY1" fmla="*/ 96852 h 1096710"/>
                <a:gd name="connsiteX2" fmla="*/ 1504059 w 1599487"/>
                <a:gd name="connsiteY2" fmla="*/ 635237 h 1096710"/>
                <a:gd name="connsiteX3" fmla="*/ 1589517 w 1599487"/>
                <a:gd name="connsiteY3" fmla="*/ 1096710 h 1096710"/>
              </a:gdLst>
              <a:ahLst/>
              <a:cxnLst>
                <a:cxn ang="0">
                  <a:pos x="connsiteX0" y="connsiteY0"/>
                </a:cxn>
                <a:cxn ang="0">
                  <a:pos x="connsiteX1" y="connsiteY1"/>
                </a:cxn>
                <a:cxn ang="0">
                  <a:pos x="connsiteX2" y="connsiteY2"/>
                </a:cxn>
                <a:cxn ang="0">
                  <a:pos x="connsiteX3" y="connsiteY3"/>
                </a:cxn>
              </a:cxnLst>
              <a:rect l="l" t="t" r="r" b="b"/>
              <a:pathLst>
                <a:path w="1599487" h="1096710">
                  <a:moveTo>
                    <a:pt x="0" y="54123"/>
                  </a:moveTo>
                  <a:cubicBezTo>
                    <a:pt x="383136" y="27061"/>
                    <a:pt x="766272" y="0"/>
                    <a:pt x="1016949" y="96852"/>
                  </a:cubicBezTo>
                  <a:cubicBezTo>
                    <a:pt x="1267626" y="193704"/>
                    <a:pt x="1408631" y="468594"/>
                    <a:pt x="1504059" y="635237"/>
                  </a:cubicBezTo>
                  <a:cubicBezTo>
                    <a:pt x="1599487" y="801880"/>
                    <a:pt x="1594502" y="949295"/>
                    <a:pt x="1589517" y="1096710"/>
                  </a:cubicBezTo>
                </a:path>
              </a:pathLst>
            </a:custGeom>
            <a:noFill/>
            <a:ln w="25400" cap="flat" cmpd="sng" algn="ctr">
              <a:solidFill>
                <a:srgbClr val="FF00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endParaRPr lang="zh-CN" altLang="en-US" smtClean="0"/>
            </a:p>
          </p:txBody>
        </p:sp>
      </p:grpSp>
      <p:grpSp>
        <p:nvGrpSpPr>
          <p:cNvPr id="71" name="组合 70"/>
          <p:cNvGrpSpPr/>
          <p:nvPr/>
        </p:nvGrpSpPr>
        <p:grpSpPr>
          <a:xfrm>
            <a:off x="2085174" y="2754595"/>
            <a:ext cx="3315768" cy="1586669"/>
            <a:chOff x="2085174" y="2754595"/>
            <a:chExt cx="3315768" cy="1586669"/>
          </a:xfrm>
        </p:grpSpPr>
        <p:sp>
          <p:nvSpPr>
            <p:cNvPr id="64" name="任意多边形 63"/>
            <p:cNvSpPr/>
            <p:nvPr/>
          </p:nvSpPr>
          <p:spPr bwMode="auto">
            <a:xfrm>
              <a:off x="2085174" y="2754595"/>
              <a:ext cx="2213361" cy="1586669"/>
            </a:xfrm>
            <a:custGeom>
              <a:avLst/>
              <a:gdLst>
                <a:gd name="connsiteX0" fmla="*/ 0 w 2213361"/>
                <a:gd name="connsiteY0" fmla="*/ 116792 h 1586669"/>
                <a:gd name="connsiteX1" fmla="*/ 1196411 w 2213361"/>
                <a:gd name="connsiteY1" fmla="*/ 244979 h 1586669"/>
                <a:gd name="connsiteX2" fmla="*/ 2213361 w 2213361"/>
                <a:gd name="connsiteY2" fmla="*/ 1586669 h 1586669"/>
              </a:gdLst>
              <a:ahLst/>
              <a:cxnLst>
                <a:cxn ang="0">
                  <a:pos x="connsiteX0" y="connsiteY0"/>
                </a:cxn>
                <a:cxn ang="0">
                  <a:pos x="connsiteX1" y="connsiteY1"/>
                </a:cxn>
                <a:cxn ang="0">
                  <a:pos x="connsiteX2" y="connsiteY2"/>
                </a:cxn>
              </a:cxnLst>
              <a:rect l="l" t="t" r="r" b="b"/>
              <a:pathLst>
                <a:path w="2213361" h="1586669">
                  <a:moveTo>
                    <a:pt x="0" y="116792"/>
                  </a:moveTo>
                  <a:cubicBezTo>
                    <a:pt x="413759" y="58396"/>
                    <a:pt x="827518" y="0"/>
                    <a:pt x="1196411" y="244979"/>
                  </a:cubicBezTo>
                  <a:cubicBezTo>
                    <a:pt x="1565304" y="489958"/>
                    <a:pt x="1889332" y="1038313"/>
                    <a:pt x="2213361" y="1586669"/>
                  </a:cubicBezTo>
                </a:path>
              </a:pathLst>
            </a:custGeom>
            <a:noFill/>
            <a:ln w="19050" cap="flat" cmpd="sng" algn="ctr">
              <a:solidFill>
                <a:srgbClr val="FF33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endParaRPr lang="zh-CN" altLang="en-US" smtClean="0"/>
            </a:p>
          </p:txBody>
        </p:sp>
        <p:sp>
          <p:nvSpPr>
            <p:cNvPr id="65" name="任意多边形 64"/>
            <p:cNvSpPr/>
            <p:nvPr/>
          </p:nvSpPr>
          <p:spPr bwMode="auto">
            <a:xfrm>
              <a:off x="2085174" y="2756019"/>
              <a:ext cx="3315768" cy="1559607"/>
            </a:xfrm>
            <a:custGeom>
              <a:avLst/>
              <a:gdLst>
                <a:gd name="connsiteX0" fmla="*/ 0 w 3315768"/>
                <a:gd name="connsiteY0" fmla="*/ 123914 h 1559607"/>
                <a:gd name="connsiteX1" fmla="*/ 418744 w 3315768"/>
                <a:gd name="connsiteY1" fmla="*/ 21364 h 1559607"/>
                <a:gd name="connsiteX2" fmla="*/ 1170774 w 3315768"/>
                <a:gd name="connsiteY2" fmla="*/ 29910 h 1559607"/>
                <a:gd name="connsiteX3" fmla="*/ 2085174 w 3315768"/>
                <a:gd name="connsiteY3" fmla="*/ 200826 h 1559607"/>
                <a:gd name="connsiteX4" fmla="*/ 2854295 w 3315768"/>
                <a:gd name="connsiteY4" fmla="*/ 662299 h 1559607"/>
                <a:gd name="connsiteX5" fmla="*/ 3315768 w 3315768"/>
                <a:gd name="connsiteY5" fmla="*/ 1559607 h 15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5768" h="1559607">
                  <a:moveTo>
                    <a:pt x="0" y="123914"/>
                  </a:moveTo>
                  <a:cubicBezTo>
                    <a:pt x="111807" y="80472"/>
                    <a:pt x="223615" y="37031"/>
                    <a:pt x="418744" y="21364"/>
                  </a:cubicBezTo>
                  <a:cubicBezTo>
                    <a:pt x="613873" y="5697"/>
                    <a:pt x="893036" y="0"/>
                    <a:pt x="1170774" y="29910"/>
                  </a:cubicBezTo>
                  <a:cubicBezTo>
                    <a:pt x="1448512" y="59820"/>
                    <a:pt x="1804587" y="95428"/>
                    <a:pt x="2085174" y="200826"/>
                  </a:cubicBezTo>
                  <a:cubicBezTo>
                    <a:pt x="2365761" y="306224"/>
                    <a:pt x="2649196" y="435836"/>
                    <a:pt x="2854295" y="662299"/>
                  </a:cubicBezTo>
                  <a:cubicBezTo>
                    <a:pt x="3059394" y="888763"/>
                    <a:pt x="3187581" y="1224185"/>
                    <a:pt x="3315768" y="1559607"/>
                  </a:cubicBezTo>
                </a:path>
              </a:pathLst>
            </a:custGeom>
            <a:noFill/>
            <a:ln w="19050" cap="flat" cmpd="sng" algn="ctr">
              <a:solidFill>
                <a:srgbClr val="FF33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endParaRPr lang="zh-CN" altLang="en-US" smtClean="0"/>
            </a:p>
          </p:txBody>
        </p:sp>
      </p:grpSp>
      <p:sp>
        <p:nvSpPr>
          <p:cNvPr id="66" name="任意多边形 65"/>
          <p:cNvSpPr/>
          <p:nvPr/>
        </p:nvSpPr>
        <p:spPr bwMode="auto">
          <a:xfrm>
            <a:off x="2076628" y="2387125"/>
            <a:ext cx="4221622" cy="1937047"/>
          </a:xfrm>
          <a:custGeom>
            <a:avLst/>
            <a:gdLst>
              <a:gd name="connsiteX0" fmla="*/ 0 w 4221622"/>
              <a:gd name="connsiteY0" fmla="*/ 5697 h 1937047"/>
              <a:gd name="connsiteX1" fmla="*/ 521293 w 4221622"/>
              <a:gd name="connsiteY1" fmla="*/ 5697 h 1937047"/>
              <a:gd name="connsiteX2" fmla="*/ 1230594 w 4221622"/>
              <a:gd name="connsiteY2" fmla="*/ 39881 h 1937047"/>
              <a:gd name="connsiteX3" fmla="*/ 2119357 w 4221622"/>
              <a:gd name="connsiteY3" fmla="*/ 142430 h 1937047"/>
              <a:gd name="connsiteX4" fmla="*/ 3127761 w 4221622"/>
              <a:gd name="connsiteY4" fmla="*/ 450079 h 1937047"/>
              <a:gd name="connsiteX5" fmla="*/ 3837062 w 4221622"/>
              <a:gd name="connsiteY5" fmla="*/ 937189 h 1937047"/>
              <a:gd name="connsiteX6" fmla="*/ 4221622 w 4221622"/>
              <a:gd name="connsiteY6" fmla="*/ 1937047 h 19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622" h="1937047">
                <a:moveTo>
                  <a:pt x="0" y="5697"/>
                </a:moveTo>
                <a:cubicBezTo>
                  <a:pt x="158097" y="2848"/>
                  <a:pt x="316194" y="0"/>
                  <a:pt x="521293" y="5697"/>
                </a:cubicBezTo>
                <a:cubicBezTo>
                  <a:pt x="726392" y="11394"/>
                  <a:pt x="964250" y="17092"/>
                  <a:pt x="1230594" y="39881"/>
                </a:cubicBezTo>
                <a:cubicBezTo>
                  <a:pt x="1496938" y="62670"/>
                  <a:pt x="1803162" y="74064"/>
                  <a:pt x="2119357" y="142430"/>
                </a:cubicBezTo>
                <a:cubicBezTo>
                  <a:pt x="2435552" y="210796"/>
                  <a:pt x="2841477" y="317619"/>
                  <a:pt x="3127761" y="450079"/>
                </a:cubicBezTo>
                <a:cubicBezTo>
                  <a:pt x="3414045" y="582539"/>
                  <a:pt x="3654752" y="689361"/>
                  <a:pt x="3837062" y="937189"/>
                </a:cubicBezTo>
                <a:cubicBezTo>
                  <a:pt x="4019372" y="1185017"/>
                  <a:pt x="4120497" y="1561032"/>
                  <a:pt x="4221622" y="1937047"/>
                </a:cubicBezTo>
              </a:path>
            </a:pathLst>
          </a:custGeom>
          <a:noFill/>
          <a:ln w="12700" cap="flat" cmpd="sng" algn="ctr">
            <a:solidFill>
              <a:srgbClr val="FF66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endParaRPr lang="zh-CN" altLang="en-US" smtClean="0"/>
          </a:p>
        </p:txBody>
      </p:sp>
      <p:sp>
        <p:nvSpPr>
          <p:cNvPr id="72" name="爆炸形 2 71"/>
          <p:cNvSpPr/>
          <p:nvPr/>
        </p:nvSpPr>
        <p:spPr bwMode="auto">
          <a:xfrm>
            <a:off x="6400800" y="3200400"/>
            <a:ext cx="2743200" cy="1066800"/>
          </a:xfrm>
          <a:prstGeom prst="irregularSeal2">
            <a:avLst/>
          </a:prstGeom>
          <a:noFill/>
          <a:ln w="9525" cap="flat" cmpd="sng" algn="ctr">
            <a:solidFill>
              <a:srgbClr val="0070C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100" b="1" u="none" strike="noStrike" cap="none" normalizeH="0" dirty="0" smtClean="0">
              <a:ln>
                <a:noFill/>
              </a:ln>
              <a:effectLst/>
              <a:latin typeface="Times New Roman" pitchFamily="18" charset="0"/>
              <a:cs typeface="Times New Roman" pitchFamily="18" charset="0"/>
            </a:endParaRPr>
          </a:p>
        </p:txBody>
      </p:sp>
      <p:sp>
        <p:nvSpPr>
          <p:cNvPr id="73" name="TextBox 72"/>
          <p:cNvSpPr txBox="1"/>
          <p:nvPr/>
        </p:nvSpPr>
        <p:spPr>
          <a:xfrm>
            <a:off x="6858000" y="3581400"/>
            <a:ext cx="1606530" cy="369332"/>
          </a:xfrm>
          <a:prstGeom prst="rect">
            <a:avLst/>
          </a:prstGeom>
          <a:noFill/>
        </p:spPr>
        <p:txBody>
          <a:bodyPr wrap="none" rtlCol="0">
            <a:spAutoFit/>
          </a:bodyPr>
          <a:lstStyle/>
          <a:p>
            <a:r>
              <a:rPr lang="en-US" altLang="zh-CN" b="1" i="1" dirty="0" smtClean="0">
                <a:solidFill>
                  <a:srgbClr val="0070C0"/>
                </a:solidFill>
                <a:latin typeface="Comic Sans MS" pitchFamily="66" charset="0"/>
                <a:cs typeface="Times New Roman" pitchFamily="18" charset="0"/>
              </a:rPr>
              <a:t>Unreachable!</a:t>
            </a:r>
            <a:endParaRPr lang="zh-CN" altLang="en-US" b="1" dirty="0" smtClean="0">
              <a:solidFill>
                <a:srgbClr val="0070C0"/>
              </a:solidFill>
              <a:latin typeface="Comic Sans MS"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heckerboard(across)">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checkerboard(across)">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checkerboard(across)">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checkerboard(across)">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checkerboard(across)">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checkerboard(across)">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checkerboard(across)">
                                      <p:cBhvr>
                                        <p:cTn id="37" dur="500"/>
                                        <p:tgtEl>
                                          <p:spTgt spid="72"/>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checkerboard(across)">
                                      <p:cBhvr>
                                        <p:cTn id="4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2" grpId="0" animBg="1"/>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7DCCB894-0047-46E1-A94A-ADBF90B1A73B}" type="slidenum">
              <a:rPr lang="en-US" altLang="en-US"/>
              <a:pPr>
                <a:defRPr/>
              </a:pPr>
              <a:t>14</a:t>
            </a:fld>
            <a:endParaRPr lang="en-US" altLang="en-US"/>
          </a:p>
        </p:txBody>
      </p:sp>
      <p:sp>
        <p:nvSpPr>
          <p:cNvPr id="9220" name="Rectangle 2"/>
          <p:cNvSpPr>
            <a:spLocks noGrp="1" noChangeArrowheads="1"/>
          </p:cNvSpPr>
          <p:nvPr>
            <p:ph type="title"/>
          </p:nvPr>
        </p:nvSpPr>
        <p:spPr/>
        <p:txBody>
          <a:bodyPr/>
          <a:lstStyle/>
          <a:p>
            <a:pPr eaLnBrk="1" hangingPunct="1"/>
            <a:r>
              <a:rPr lang="en-US" altLang="zh-CN" sz="4000" dirty="0" smtClean="0">
                <a:ea typeface="宋体" pitchFamily="2" charset="-122"/>
              </a:rPr>
              <a:t>Some Optimization Techniques…</a:t>
            </a:r>
          </a:p>
        </p:txBody>
      </p:sp>
      <p:sp>
        <p:nvSpPr>
          <p:cNvPr id="10245" name="Rectangle 9"/>
          <p:cNvSpPr>
            <a:spLocks noGrp="1" noChangeArrowheads="1"/>
          </p:cNvSpPr>
          <p:nvPr>
            <p:ph type="body" idx="1"/>
          </p:nvPr>
        </p:nvSpPr>
        <p:spPr>
          <a:xfrm>
            <a:off x="457200" y="1295400"/>
            <a:ext cx="8229600" cy="4530725"/>
          </a:xfrm>
        </p:spPr>
        <p:txBody>
          <a:bodyPr/>
          <a:lstStyle/>
          <a:p>
            <a:pPr lvl="1" eaLnBrk="1" hangingPunct="1">
              <a:defRPr/>
            </a:pPr>
            <a:r>
              <a:rPr lang="en-US" altLang="zh-CN" sz="2400" kern="1200" dirty="0" smtClean="0">
                <a:solidFill>
                  <a:srgbClr val="0070C0"/>
                </a:solidFill>
                <a:latin typeface="Comic Sans MS" pitchFamily="66" charset="0"/>
                <a:ea typeface="宋体" pitchFamily="2" charset="-122"/>
                <a:cs typeface="+mn-cs"/>
              </a:rPr>
              <a:t>Probe </a:t>
            </a:r>
            <a:r>
              <a:rPr lang="en-US" altLang="zh-CN" sz="2400" u="sng" kern="1200" dirty="0" smtClean="0">
                <a:solidFill>
                  <a:schemeClr val="tx2"/>
                </a:solidFill>
                <a:latin typeface="Comic Sans MS" pitchFamily="66" charset="0"/>
                <a:ea typeface="宋体" pitchFamily="2" charset="-122"/>
                <a:cs typeface="+mn-cs"/>
              </a:rPr>
              <a:t>deterministically</a:t>
            </a:r>
            <a:r>
              <a:rPr lang="en-US" altLang="zh-CN" sz="2400" kern="1200" dirty="0" smtClean="0">
                <a:solidFill>
                  <a:srgbClr val="0070C0"/>
                </a:solidFill>
                <a:latin typeface="Comic Sans MS" pitchFamily="66" charset="0"/>
                <a:ea typeface="宋体" pitchFamily="2" charset="-122"/>
                <a:cs typeface="+mn-cs"/>
              </a:rPr>
              <a:t> when cost is low</a:t>
            </a:r>
          </a:p>
          <a:p>
            <a:pPr lvl="1" eaLnBrk="1" hangingPunct="1">
              <a:defRPr/>
            </a:pPr>
            <a:r>
              <a:rPr lang="en-US" altLang="zh-CN" sz="2400" kern="1200" dirty="0" smtClean="0">
                <a:solidFill>
                  <a:srgbClr val="0070C0"/>
                </a:solidFill>
                <a:latin typeface="Comic Sans MS" pitchFamily="66" charset="0"/>
                <a:ea typeface="宋体" pitchFamily="2" charset="-122"/>
                <a:cs typeface="+mn-cs"/>
              </a:rPr>
              <a:t>Many trials -&gt; </a:t>
            </a:r>
            <a:r>
              <a:rPr lang="en-US" altLang="zh-CN" sz="2400" u="sng" kern="1200" dirty="0" smtClean="0">
                <a:solidFill>
                  <a:schemeClr val="tx2"/>
                </a:solidFill>
                <a:latin typeface="Comic Sans MS" pitchFamily="66" charset="0"/>
                <a:ea typeface="宋体" pitchFamily="2" charset="-122"/>
                <a:cs typeface="+mn-cs"/>
              </a:rPr>
              <a:t>Batch up</a:t>
            </a:r>
            <a:r>
              <a:rPr lang="en-US" altLang="zh-CN" sz="2400" kern="1200" dirty="0" smtClean="0">
                <a:solidFill>
                  <a:schemeClr val="tx2"/>
                </a:solidFill>
                <a:latin typeface="Comic Sans MS" pitchFamily="66" charset="0"/>
                <a:ea typeface="宋体" pitchFamily="2" charset="-122"/>
                <a:cs typeface="+mn-cs"/>
              </a:rPr>
              <a:t> </a:t>
            </a:r>
            <a:r>
              <a:rPr lang="en-US" altLang="zh-CN" sz="2400" kern="1200" dirty="0" smtClean="0">
                <a:solidFill>
                  <a:srgbClr val="0070C0"/>
                </a:solidFill>
                <a:latin typeface="Comic Sans MS" pitchFamily="66" charset="0"/>
                <a:ea typeface="宋体" pitchFamily="2" charset="-122"/>
                <a:cs typeface="+mn-cs"/>
              </a:rPr>
              <a:t>random walks!</a:t>
            </a:r>
          </a:p>
          <a:p>
            <a:pPr lvl="1" eaLnBrk="1" hangingPunct="1">
              <a:defRPr/>
            </a:pPr>
            <a:r>
              <a:rPr lang="en-US" altLang="zh-CN" sz="2400" u="sng" kern="1200" dirty="0" smtClean="0">
                <a:solidFill>
                  <a:schemeClr val="tx2"/>
                </a:solidFill>
                <a:latin typeface="Comic Sans MS" pitchFamily="66" charset="0"/>
                <a:ea typeface="宋体" pitchFamily="2" charset="-122"/>
                <a:cs typeface="+mn-cs"/>
              </a:rPr>
              <a:t>Pruning</a:t>
            </a:r>
            <a:r>
              <a:rPr lang="en-US" altLang="zh-CN" sz="2400" kern="1200" dirty="0" smtClean="0">
                <a:solidFill>
                  <a:srgbClr val="0070C0"/>
                </a:solidFill>
                <a:latin typeface="Comic Sans MS" pitchFamily="66" charset="0"/>
                <a:ea typeface="宋体" pitchFamily="2" charset="-122"/>
                <a:cs typeface="+mn-cs"/>
              </a:rPr>
              <a:t> rules</a:t>
            </a:r>
          </a:p>
          <a:p>
            <a:pPr lvl="1" eaLnBrk="1" hangingPunct="1">
              <a:buFont typeface="Wingdings" pitchFamily="2" charset="2"/>
              <a:buNone/>
              <a:defRPr/>
            </a:pPr>
            <a:endParaRPr lang="en-US" altLang="zh-CN" sz="2200" kern="1200" dirty="0" smtClean="0">
              <a:solidFill>
                <a:srgbClr val="0070C0"/>
              </a:solidFill>
              <a:latin typeface="Comic Sans MS" pitchFamily="66" charset="0"/>
              <a:ea typeface="宋体" pitchFamily="2" charset="-122"/>
              <a:cs typeface="+mn-cs"/>
            </a:endParaRPr>
          </a:p>
        </p:txBody>
      </p:sp>
      <p:cxnSp>
        <p:nvCxnSpPr>
          <p:cNvPr id="9222" name="AutoShape 10"/>
          <p:cNvCxnSpPr>
            <a:cxnSpLocks noChangeShapeType="1"/>
            <a:stCxn id="10245" idx="0"/>
            <a:endCxn id="10245"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cxnSp>
        <p:nvCxnSpPr>
          <p:cNvPr id="11" name="AutoShape 10"/>
          <p:cNvCxnSpPr>
            <a:cxnSpLocks noChangeShapeType="1"/>
          </p:cNvCxnSpPr>
          <p:nvPr/>
        </p:nvCxnSpPr>
        <p:spPr bwMode="auto">
          <a:xfrm>
            <a:off x="4572000" y="2057400"/>
            <a:ext cx="0" cy="0"/>
          </a:xfrm>
          <a:prstGeom prst="straightConnector1">
            <a:avLst/>
          </a:prstGeom>
          <a:noFill/>
          <a:ln w="9525">
            <a:solidFill>
              <a:schemeClr val="tx1"/>
            </a:solidFill>
            <a:round/>
            <a:headEnd type="triangle" w="med" len="med"/>
            <a:tailEnd type="triangle" w="sm" len="lg"/>
          </a:ln>
        </p:spPr>
      </p:cxnSp>
      <p:grpSp>
        <p:nvGrpSpPr>
          <p:cNvPr id="42" name="组合 41"/>
          <p:cNvGrpSpPr/>
          <p:nvPr/>
        </p:nvGrpSpPr>
        <p:grpSpPr>
          <a:xfrm>
            <a:off x="776326" y="6248400"/>
            <a:ext cx="7529474" cy="556832"/>
            <a:chOff x="776326" y="6248400"/>
            <a:chExt cx="7529474" cy="556832"/>
          </a:xfrm>
        </p:grpSpPr>
        <p:pic>
          <p:nvPicPr>
            <p:cNvPr id="43"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44"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45"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46"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48"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7DCCB894-0047-46E1-A94A-ADBF90B1A73B}" type="slidenum">
              <a:rPr lang="en-US" altLang="en-US"/>
              <a:pPr>
                <a:defRPr/>
              </a:pPr>
              <a:t>15</a:t>
            </a:fld>
            <a:endParaRPr lang="en-US" altLang="en-US"/>
          </a:p>
        </p:txBody>
      </p:sp>
      <p:sp>
        <p:nvSpPr>
          <p:cNvPr id="9220" name="Rectangle 2"/>
          <p:cNvSpPr>
            <a:spLocks noGrp="1" noChangeArrowheads="1"/>
          </p:cNvSpPr>
          <p:nvPr>
            <p:ph type="title"/>
          </p:nvPr>
        </p:nvSpPr>
        <p:spPr/>
        <p:txBody>
          <a:bodyPr/>
          <a:lstStyle/>
          <a:p>
            <a:pPr eaLnBrk="1" hangingPunct="1"/>
            <a:r>
              <a:rPr lang="en-US" altLang="zh-CN" sz="4000" dirty="0" smtClean="0">
                <a:ea typeface="宋体" pitchFamily="2" charset="-122"/>
              </a:rPr>
              <a:t>Some Optimization Techniques…</a:t>
            </a:r>
          </a:p>
        </p:txBody>
      </p:sp>
      <p:sp>
        <p:nvSpPr>
          <p:cNvPr id="10245" name="Rectangle 9"/>
          <p:cNvSpPr>
            <a:spLocks noGrp="1" noChangeArrowheads="1"/>
          </p:cNvSpPr>
          <p:nvPr>
            <p:ph type="body" idx="1"/>
          </p:nvPr>
        </p:nvSpPr>
        <p:spPr>
          <a:xfrm>
            <a:off x="457200" y="1295400"/>
            <a:ext cx="8229600" cy="4530725"/>
          </a:xfrm>
        </p:spPr>
        <p:txBody>
          <a:bodyPr/>
          <a:lstStyle/>
          <a:p>
            <a:pPr lvl="1" eaLnBrk="1" hangingPunct="1">
              <a:defRPr/>
            </a:pPr>
            <a:r>
              <a:rPr lang="en-US" altLang="zh-CN" sz="2400" kern="1200" dirty="0" smtClean="0">
                <a:solidFill>
                  <a:srgbClr val="0070C0"/>
                </a:solidFill>
                <a:latin typeface="Comic Sans MS" pitchFamily="66" charset="0"/>
                <a:ea typeface="宋体" pitchFamily="2" charset="-122"/>
                <a:cs typeface="+mn-cs"/>
              </a:rPr>
              <a:t>Probe </a:t>
            </a:r>
            <a:r>
              <a:rPr lang="en-US" altLang="zh-CN" sz="2400" u="sng" kern="1200" dirty="0" smtClean="0">
                <a:solidFill>
                  <a:schemeClr val="tx2"/>
                </a:solidFill>
                <a:latin typeface="Comic Sans MS" pitchFamily="66" charset="0"/>
                <a:ea typeface="宋体" pitchFamily="2" charset="-122"/>
                <a:cs typeface="+mn-cs"/>
              </a:rPr>
              <a:t>deterministically</a:t>
            </a:r>
            <a:r>
              <a:rPr lang="en-US" altLang="zh-CN" sz="2400" kern="1200" dirty="0" smtClean="0">
                <a:solidFill>
                  <a:srgbClr val="0070C0"/>
                </a:solidFill>
                <a:latin typeface="Comic Sans MS" pitchFamily="66" charset="0"/>
                <a:ea typeface="宋体" pitchFamily="2" charset="-122"/>
                <a:cs typeface="+mn-cs"/>
              </a:rPr>
              <a:t> when cost is low</a:t>
            </a:r>
          </a:p>
          <a:p>
            <a:pPr lvl="1" eaLnBrk="1" hangingPunct="1">
              <a:buNone/>
              <a:defRPr/>
            </a:pPr>
            <a:endParaRPr lang="en-US" altLang="zh-CN" sz="2400" kern="1200" dirty="0" smtClean="0">
              <a:solidFill>
                <a:srgbClr val="0070C0"/>
              </a:solidFill>
              <a:latin typeface="Comic Sans MS" pitchFamily="66" charset="0"/>
              <a:ea typeface="宋体" pitchFamily="2" charset="-122"/>
              <a:cs typeface="+mn-cs"/>
            </a:endParaRPr>
          </a:p>
          <a:p>
            <a:pPr lvl="1" eaLnBrk="1" hangingPunct="1">
              <a:defRPr/>
            </a:pPr>
            <a:endParaRPr lang="en-US" altLang="zh-CN" sz="2400" kern="1200" dirty="0" smtClean="0">
              <a:solidFill>
                <a:srgbClr val="0070C0"/>
              </a:solidFill>
              <a:latin typeface="Comic Sans MS" pitchFamily="66" charset="0"/>
              <a:ea typeface="宋体" pitchFamily="2" charset="-122"/>
              <a:cs typeface="+mn-cs"/>
            </a:endParaRPr>
          </a:p>
          <a:p>
            <a:pPr lvl="1" eaLnBrk="1" hangingPunct="1">
              <a:buFont typeface="Wingdings" pitchFamily="2" charset="2"/>
              <a:buNone/>
              <a:defRPr/>
            </a:pPr>
            <a:endParaRPr lang="en-US" altLang="zh-CN" sz="2200" kern="1200" dirty="0" smtClean="0">
              <a:solidFill>
                <a:srgbClr val="0070C0"/>
              </a:solidFill>
              <a:latin typeface="Comic Sans MS" pitchFamily="66" charset="0"/>
              <a:ea typeface="宋体" pitchFamily="2" charset="-122"/>
              <a:cs typeface="+mn-cs"/>
            </a:endParaRPr>
          </a:p>
        </p:txBody>
      </p:sp>
      <p:cxnSp>
        <p:nvCxnSpPr>
          <p:cNvPr id="9222" name="AutoShape 10"/>
          <p:cNvCxnSpPr>
            <a:cxnSpLocks noChangeShapeType="1"/>
            <a:stCxn id="10245" idx="0"/>
            <a:endCxn id="10245"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cxnSp>
        <p:nvCxnSpPr>
          <p:cNvPr id="11" name="AutoShape 10"/>
          <p:cNvCxnSpPr>
            <a:cxnSpLocks noChangeShapeType="1"/>
          </p:cNvCxnSpPr>
          <p:nvPr/>
        </p:nvCxnSpPr>
        <p:spPr bwMode="auto">
          <a:xfrm>
            <a:off x="4572000" y="2057400"/>
            <a:ext cx="0" cy="0"/>
          </a:xfrm>
          <a:prstGeom prst="straightConnector1">
            <a:avLst/>
          </a:prstGeom>
          <a:noFill/>
          <a:ln w="9525">
            <a:solidFill>
              <a:schemeClr val="tx1"/>
            </a:solidFill>
            <a:round/>
            <a:headEnd type="triangle" w="med" len="med"/>
            <a:tailEnd type="triangle" w="sm" len="lg"/>
          </a:ln>
        </p:spPr>
      </p:cxnSp>
      <p:sp>
        <p:nvSpPr>
          <p:cNvPr id="12" name="椭圆 11"/>
          <p:cNvSpPr>
            <a:spLocks noChangeAspect="1"/>
          </p:cNvSpPr>
          <p:nvPr/>
        </p:nvSpPr>
        <p:spPr>
          <a:xfrm>
            <a:off x="1600200" y="5029200"/>
            <a:ext cx="504056" cy="504056"/>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chemeClr val="bg1"/>
                </a:solidFill>
                <a:effectLst/>
                <a:uLnTx/>
                <a:uFillTx/>
                <a:latin typeface="+mj-ea"/>
                <a:ea typeface="+mj-ea"/>
                <a:cs typeface="Times New Roman" pitchFamily="18" charset="0"/>
              </a:rPr>
              <a:t>u</a:t>
            </a:r>
            <a:endParaRPr kumimoji="0" lang="zh-CN" altLang="en-US" sz="2000" b="0" i="1" u="none" strike="noStrike" kern="0" cap="none" spc="0" normalizeH="0" baseline="0" noProof="0" dirty="0" smtClean="0">
              <a:ln>
                <a:noFill/>
              </a:ln>
              <a:solidFill>
                <a:schemeClr val="bg1"/>
              </a:solidFill>
              <a:effectLst/>
              <a:uLnTx/>
              <a:uFillTx/>
              <a:latin typeface="+mj-ea"/>
              <a:ea typeface="+mj-ea"/>
              <a:cs typeface="Times New Roman" pitchFamily="18" charset="0"/>
            </a:endParaRPr>
          </a:p>
        </p:txBody>
      </p:sp>
      <p:cxnSp>
        <p:nvCxnSpPr>
          <p:cNvPr id="13" name="直接箭头连接符 12"/>
          <p:cNvCxnSpPr>
            <a:cxnSpLocks noChangeAspect="1"/>
            <a:stCxn id="14" idx="3"/>
            <a:endCxn id="12" idx="7"/>
          </p:cNvCxnSpPr>
          <p:nvPr/>
        </p:nvCxnSpPr>
        <p:spPr>
          <a:xfrm rot="5400000">
            <a:off x="1916139" y="4583139"/>
            <a:ext cx="634178" cy="405578"/>
          </a:xfrm>
          <a:prstGeom prst="straightConnector1">
            <a:avLst/>
          </a:prstGeom>
          <a:noFill/>
          <a:ln w="38100" cap="flat" cmpd="sng" algn="ctr">
            <a:solidFill>
              <a:srgbClr val="FF0000"/>
            </a:solidFill>
            <a:prstDash val="solid"/>
            <a:tailEnd type="arrow" w="lg" len="lg"/>
          </a:ln>
          <a:effectLst/>
        </p:spPr>
      </p:cxnSp>
      <p:sp>
        <p:nvSpPr>
          <p:cNvPr id="14" name="椭圆 13"/>
          <p:cNvSpPr>
            <a:spLocks noChangeAspect="1"/>
          </p:cNvSpPr>
          <p:nvPr/>
        </p:nvSpPr>
        <p:spPr>
          <a:xfrm>
            <a:off x="2362200" y="4038600"/>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v</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sp>
        <p:nvSpPr>
          <p:cNvPr id="15" name="椭圆 14"/>
          <p:cNvSpPr>
            <a:spLocks noChangeAspect="1"/>
          </p:cNvSpPr>
          <p:nvPr/>
        </p:nvSpPr>
        <p:spPr>
          <a:xfrm>
            <a:off x="3962400" y="3153544"/>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w</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sp>
        <p:nvSpPr>
          <p:cNvPr id="16" name="椭圆 15"/>
          <p:cNvSpPr>
            <a:spLocks noChangeAspect="1"/>
          </p:cNvSpPr>
          <p:nvPr/>
        </p:nvSpPr>
        <p:spPr>
          <a:xfrm>
            <a:off x="5486400" y="2819400"/>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x</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cxnSp>
        <p:nvCxnSpPr>
          <p:cNvPr id="17" name="直接箭头连接符 16"/>
          <p:cNvCxnSpPr>
            <a:cxnSpLocks noChangeAspect="1"/>
            <a:stCxn id="15" idx="2"/>
            <a:endCxn id="14" idx="7"/>
          </p:cNvCxnSpPr>
          <p:nvPr/>
        </p:nvCxnSpPr>
        <p:spPr>
          <a:xfrm rot="10800000" flipV="1">
            <a:off x="2792440" y="3405571"/>
            <a:ext cx="1169961" cy="706845"/>
          </a:xfrm>
          <a:prstGeom prst="straightConnector1">
            <a:avLst/>
          </a:prstGeom>
          <a:noFill/>
          <a:ln w="38100" cap="flat" cmpd="sng" algn="ctr">
            <a:solidFill>
              <a:srgbClr val="FF0000"/>
            </a:solidFill>
            <a:prstDash val="solid"/>
            <a:tailEnd type="arrow" w="lg" len="lg"/>
          </a:ln>
          <a:effectLst/>
        </p:spPr>
      </p:cxnSp>
      <p:cxnSp>
        <p:nvCxnSpPr>
          <p:cNvPr id="18" name="直接箭头连接符 17"/>
          <p:cNvCxnSpPr>
            <a:cxnSpLocks noChangeAspect="1"/>
            <a:stCxn id="16" idx="2"/>
            <a:endCxn id="15" idx="7"/>
          </p:cNvCxnSpPr>
          <p:nvPr/>
        </p:nvCxnSpPr>
        <p:spPr>
          <a:xfrm rot="10800000" flipV="1">
            <a:off x="4392640" y="3071427"/>
            <a:ext cx="1093761" cy="155933"/>
          </a:xfrm>
          <a:prstGeom prst="straightConnector1">
            <a:avLst/>
          </a:prstGeom>
          <a:noFill/>
          <a:ln w="38100" cap="flat" cmpd="sng" algn="ctr">
            <a:solidFill>
              <a:srgbClr val="FF0000"/>
            </a:solidFill>
            <a:prstDash val="solid"/>
            <a:tailEnd type="arrow" w="lg" len="lg"/>
          </a:ln>
          <a:effectLst/>
        </p:spPr>
      </p:cxnSp>
      <p:cxnSp>
        <p:nvCxnSpPr>
          <p:cNvPr id="20" name="直接箭头连接符 19"/>
          <p:cNvCxnSpPr>
            <a:endCxn id="12" idx="0"/>
          </p:cNvCxnSpPr>
          <p:nvPr/>
        </p:nvCxnSpPr>
        <p:spPr>
          <a:xfrm rot="16200000" flipH="1">
            <a:off x="1512286" y="4689258"/>
            <a:ext cx="580256" cy="99628"/>
          </a:xfrm>
          <a:prstGeom prst="straightConnector1">
            <a:avLst/>
          </a:prstGeom>
          <a:noFill/>
          <a:ln w="38100" cap="flat" cmpd="sng" algn="ctr">
            <a:solidFill>
              <a:srgbClr val="0070C0"/>
            </a:solidFill>
            <a:prstDash val="solid"/>
            <a:tailEnd type="arrow" w="lg" len="lg"/>
          </a:ln>
          <a:effectLst/>
        </p:spPr>
      </p:cxnSp>
      <p:cxnSp>
        <p:nvCxnSpPr>
          <p:cNvPr id="21" name="直接箭头连接符 20"/>
          <p:cNvCxnSpPr>
            <a:endCxn id="14" idx="0"/>
          </p:cNvCxnSpPr>
          <p:nvPr/>
        </p:nvCxnSpPr>
        <p:spPr>
          <a:xfrm rot="16200000" flipH="1">
            <a:off x="2283042" y="3707414"/>
            <a:ext cx="638944" cy="23428"/>
          </a:xfrm>
          <a:prstGeom prst="straightConnector1">
            <a:avLst/>
          </a:prstGeom>
          <a:noFill/>
          <a:ln w="38100" cap="flat" cmpd="sng" algn="ctr">
            <a:solidFill>
              <a:srgbClr val="0070C0"/>
            </a:solidFill>
            <a:prstDash val="solid"/>
            <a:tailEnd type="arrow" w="lg" len="lg"/>
          </a:ln>
          <a:effectLst/>
        </p:spPr>
      </p:cxnSp>
      <p:cxnSp>
        <p:nvCxnSpPr>
          <p:cNvPr id="22" name="直接箭头连接符 21"/>
          <p:cNvCxnSpPr>
            <a:endCxn id="14" idx="1"/>
          </p:cNvCxnSpPr>
          <p:nvPr/>
        </p:nvCxnSpPr>
        <p:spPr>
          <a:xfrm rot="16200000" flipH="1">
            <a:off x="2080828" y="3757227"/>
            <a:ext cx="407961" cy="302417"/>
          </a:xfrm>
          <a:prstGeom prst="straightConnector1">
            <a:avLst/>
          </a:prstGeom>
          <a:noFill/>
          <a:ln w="38100" cap="flat" cmpd="sng" algn="ctr">
            <a:solidFill>
              <a:srgbClr val="0070C0"/>
            </a:solidFill>
            <a:prstDash val="solid"/>
            <a:tailEnd type="arrow" w="lg" len="lg"/>
          </a:ln>
          <a:effectLst/>
        </p:spPr>
      </p:cxnSp>
      <p:cxnSp>
        <p:nvCxnSpPr>
          <p:cNvPr id="23" name="直接箭头连接符 22"/>
          <p:cNvCxnSpPr>
            <a:endCxn id="15" idx="1"/>
          </p:cNvCxnSpPr>
          <p:nvPr/>
        </p:nvCxnSpPr>
        <p:spPr>
          <a:xfrm>
            <a:off x="3581400" y="2895600"/>
            <a:ext cx="454817" cy="331761"/>
          </a:xfrm>
          <a:prstGeom prst="straightConnector1">
            <a:avLst/>
          </a:prstGeom>
          <a:noFill/>
          <a:ln w="38100" cap="flat" cmpd="sng" algn="ctr">
            <a:solidFill>
              <a:srgbClr val="0070C0"/>
            </a:solidFill>
            <a:prstDash val="solid"/>
            <a:tailEnd type="arrow" w="lg" len="lg"/>
          </a:ln>
          <a:effectLst/>
        </p:spPr>
      </p:cxnSp>
      <p:sp>
        <p:nvSpPr>
          <p:cNvPr id="24" name="椭圆 23"/>
          <p:cNvSpPr>
            <a:spLocks noChangeAspect="1"/>
          </p:cNvSpPr>
          <p:nvPr/>
        </p:nvSpPr>
        <p:spPr>
          <a:xfrm>
            <a:off x="3962400" y="4343400"/>
            <a:ext cx="504056" cy="504056"/>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smtClean="0">
                <a:ln>
                  <a:noFill/>
                </a:ln>
                <a:solidFill>
                  <a:srgbClr val="0070C0"/>
                </a:solidFill>
                <a:effectLst/>
                <a:uLnTx/>
                <a:uFillTx/>
                <a:latin typeface="+mj-ea"/>
                <a:ea typeface="+mj-ea"/>
                <a:cs typeface="Times New Roman" pitchFamily="18" charset="0"/>
              </a:rPr>
              <a:t>s</a:t>
            </a: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cxnSp>
        <p:nvCxnSpPr>
          <p:cNvPr id="25" name="直接箭头连接符 24"/>
          <p:cNvCxnSpPr>
            <a:cxnSpLocks noChangeAspect="1"/>
            <a:endCxn id="24" idx="0"/>
          </p:cNvCxnSpPr>
          <p:nvPr/>
        </p:nvCxnSpPr>
        <p:spPr>
          <a:xfrm rot="16200000" flipH="1" flipV="1">
            <a:off x="3897914" y="3974114"/>
            <a:ext cx="685800" cy="52772"/>
          </a:xfrm>
          <a:prstGeom prst="straightConnector1">
            <a:avLst/>
          </a:prstGeom>
          <a:noFill/>
          <a:ln w="38100" cap="flat" cmpd="sng" algn="ctr">
            <a:solidFill>
              <a:srgbClr val="FF0000"/>
            </a:solidFill>
            <a:prstDash val="solid"/>
            <a:tailEnd type="arrow" w="lg" len="lg"/>
          </a:ln>
          <a:effectLst/>
        </p:spPr>
      </p:cxnSp>
      <p:cxnSp>
        <p:nvCxnSpPr>
          <p:cNvPr id="26" name="直接箭头连接符 25"/>
          <p:cNvCxnSpPr/>
          <p:nvPr/>
        </p:nvCxnSpPr>
        <p:spPr bwMode="auto">
          <a:xfrm rot="16200000" flipH="1">
            <a:off x="3657600" y="4038600"/>
            <a:ext cx="457200" cy="304800"/>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cxnSp>
        <p:nvCxnSpPr>
          <p:cNvPr id="27" name="直接箭头连接符 26"/>
          <p:cNvCxnSpPr>
            <a:endCxn id="24" idx="7"/>
          </p:cNvCxnSpPr>
          <p:nvPr/>
        </p:nvCxnSpPr>
        <p:spPr bwMode="auto">
          <a:xfrm rot="5400000">
            <a:off x="4369212" y="3985828"/>
            <a:ext cx="454817" cy="407961"/>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sp>
        <p:nvSpPr>
          <p:cNvPr id="28" name="椭圆 27"/>
          <p:cNvSpPr>
            <a:spLocks noChangeAspect="1"/>
          </p:cNvSpPr>
          <p:nvPr/>
        </p:nvSpPr>
        <p:spPr>
          <a:xfrm>
            <a:off x="3505200" y="5029200"/>
            <a:ext cx="533400" cy="5334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1" u="none" strike="noStrike" kern="0" cap="none" spc="0" normalizeH="0" baseline="0" noProof="0" dirty="0" smtClean="0">
                <a:ln>
                  <a:noFill/>
                </a:ln>
                <a:solidFill>
                  <a:srgbClr val="0070C0"/>
                </a:solidFill>
                <a:effectLst/>
                <a:uLnTx/>
                <a:uFillTx/>
                <a:latin typeface="+mj-ea"/>
                <a:ea typeface="+mj-ea"/>
                <a:cs typeface="Times New Roman" pitchFamily="18" charset="0"/>
              </a:rPr>
              <a:t>b</a:t>
            </a:r>
            <a:r>
              <a:rPr kumimoji="0" lang="en-US" altLang="zh-CN" sz="1400" b="1" i="1" u="none" strike="noStrike" kern="0" cap="none" spc="0" normalizeH="0" baseline="-25000" noProof="0" dirty="0" smtClean="0">
                <a:ln>
                  <a:noFill/>
                </a:ln>
                <a:solidFill>
                  <a:srgbClr val="0070C0"/>
                </a:solidFill>
                <a:effectLst/>
                <a:uLnTx/>
                <a:uFillTx/>
                <a:latin typeface="+mj-ea"/>
                <a:ea typeface="+mj-ea"/>
                <a:cs typeface="Times New Roman" pitchFamily="18" charset="0"/>
              </a:rPr>
              <a:t>1</a:t>
            </a:r>
            <a:endParaRPr kumimoji="0" lang="zh-CN" altLang="en-US" sz="1400" b="1" i="1" u="none" strike="noStrike" kern="0" cap="none" spc="0" normalizeH="0" baseline="-25000" noProof="0" dirty="0">
              <a:ln>
                <a:noFill/>
              </a:ln>
              <a:solidFill>
                <a:srgbClr val="0070C0"/>
              </a:solidFill>
              <a:effectLst/>
              <a:uLnTx/>
              <a:uFillTx/>
              <a:latin typeface="+mj-ea"/>
              <a:ea typeface="+mj-ea"/>
              <a:cs typeface="Times New Roman" pitchFamily="18" charset="0"/>
            </a:endParaRPr>
          </a:p>
        </p:txBody>
      </p:sp>
      <p:cxnSp>
        <p:nvCxnSpPr>
          <p:cNvPr id="29" name="直接箭头连接符 28"/>
          <p:cNvCxnSpPr>
            <a:stCxn id="24" idx="3"/>
            <a:endCxn id="28" idx="7"/>
          </p:cNvCxnSpPr>
          <p:nvPr/>
        </p:nvCxnSpPr>
        <p:spPr bwMode="auto">
          <a:xfrm rot="5400000">
            <a:off x="3831513" y="4902611"/>
            <a:ext cx="333676" cy="75732"/>
          </a:xfrm>
          <a:prstGeom prst="straightConnector1">
            <a:avLst/>
          </a:prstGeom>
          <a:solidFill>
            <a:schemeClr val="accent1"/>
          </a:solidFill>
          <a:ln w="38100" cap="flat" cmpd="sng" algn="ctr">
            <a:solidFill>
              <a:srgbClr val="FF0000"/>
            </a:solidFill>
            <a:prstDash val="solid"/>
            <a:round/>
            <a:headEnd type="none" w="med" len="med"/>
            <a:tailEnd type="arrow" w="lg" len="lg"/>
          </a:ln>
          <a:effectLst/>
        </p:spPr>
      </p:cxnSp>
      <p:cxnSp>
        <p:nvCxnSpPr>
          <p:cNvPr id="30" name="直接箭头连接符 29"/>
          <p:cNvCxnSpPr>
            <a:endCxn id="28" idx="1"/>
          </p:cNvCxnSpPr>
          <p:nvPr/>
        </p:nvCxnSpPr>
        <p:spPr bwMode="auto">
          <a:xfrm rot="16200000" flipH="1">
            <a:off x="3276597" y="4800597"/>
            <a:ext cx="459118" cy="154317"/>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sp>
        <p:nvSpPr>
          <p:cNvPr id="39" name="等腰三角形 38"/>
          <p:cNvSpPr/>
          <p:nvPr/>
        </p:nvSpPr>
        <p:spPr>
          <a:xfrm>
            <a:off x="3124200" y="3657600"/>
            <a:ext cx="2286000" cy="1905000"/>
          </a:xfrm>
          <a:prstGeom prst="triangle">
            <a:avLst>
              <a:gd name="adj" fmla="val 50000"/>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mj-ea"/>
              <a:ea typeface="+mj-ea"/>
              <a:cs typeface="+mn-cs"/>
            </a:endParaRPr>
          </a:p>
        </p:txBody>
      </p:sp>
      <p:grpSp>
        <p:nvGrpSpPr>
          <p:cNvPr id="35" name="组合 47"/>
          <p:cNvGrpSpPr/>
          <p:nvPr/>
        </p:nvGrpSpPr>
        <p:grpSpPr>
          <a:xfrm>
            <a:off x="2362200" y="4619650"/>
            <a:ext cx="504056" cy="913606"/>
            <a:chOff x="1981200" y="3933850"/>
            <a:chExt cx="504056" cy="913606"/>
          </a:xfrm>
        </p:grpSpPr>
        <p:sp>
          <p:nvSpPr>
            <p:cNvPr id="36" name="椭圆 35"/>
            <p:cNvSpPr>
              <a:spLocks noChangeAspect="1"/>
            </p:cNvSpPr>
            <p:nvPr/>
          </p:nvSpPr>
          <p:spPr>
            <a:xfrm>
              <a:off x="1981200" y="4343400"/>
              <a:ext cx="504056" cy="50405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1" u="none" strike="noStrike" kern="0" cap="none" spc="0" normalizeH="0" baseline="0" noProof="0" dirty="0">
                <a:ln>
                  <a:noFill/>
                </a:ln>
                <a:solidFill>
                  <a:srgbClr val="0070C0"/>
                </a:solidFill>
                <a:effectLst/>
                <a:uLnTx/>
                <a:uFillTx/>
                <a:latin typeface="+mj-ea"/>
                <a:ea typeface="+mj-ea"/>
                <a:cs typeface="Times New Roman" pitchFamily="18" charset="0"/>
              </a:endParaRPr>
            </a:p>
          </p:txBody>
        </p:sp>
        <p:cxnSp>
          <p:nvCxnSpPr>
            <p:cNvPr id="37" name="直接箭头连接符 36"/>
            <p:cNvCxnSpPr>
              <a:cxnSpLocks noChangeAspect="1"/>
              <a:stCxn id="14" idx="4"/>
              <a:endCxn id="36" idx="0"/>
            </p:cNvCxnSpPr>
            <p:nvPr/>
          </p:nvCxnSpPr>
          <p:spPr>
            <a:xfrm rot="5400000">
              <a:off x="2028056" y="4138228"/>
              <a:ext cx="410344" cy="1588"/>
            </a:xfrm>
            <a:prstGeom prst="straightConnector1">
              <a:avLst/>
            </a:prstGeom>
            <a:noFill/>
            <a:ln w="38100" cap="flat" cmpd="sng" algn="ctr">
              <a:solidFill>
                <a:srgbClr val="0070C0"/>
              </a:solidFill>
              <a:prstDash val="solid"/>
              <a:tailEnd type="arrow" w="lg" len="lg"/>
            </a:ln>
            <a:effectLst/>
          </p:spPr>
        </p:cxnSp>
      </p:grpSp>
      <p:cxnSp>
        <p:nvCxnSpPr>
          <p:cNvPr id="47" name="直接箭头连接符 46"/>
          <p:cNvCxnSpPr>
            <a:stCxn id="24" idx="5"/>
          </p:cNvCxnSpPr>
          <p:nvPr/>
        </p:nvCxnSpPr>
        <p:spPr bwMode="auto">
          <a:xfrm rot="16200000" flipH="1">
            <a:off x="4545039" y="4621238"/>
            <a:ext cx="255561" cy="560361"/>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sp>
        <p:nvSpPr>
          <p:cNvPr id="51" name="矩形 50"/>
          <p:cNvSpPr/>
          <p:nvPr/>
        </p:nvSpPr>
        <p:spPr>
          <a:xfrm>
            <a:off x="6188370" y="3657600"/>
            <a:ext cx="2727030" cy="646331"/>
          </a:xfrm>
          <a:prstGeom prst="rect">
            <a:avLst/>
          </a:prstGeom>
        </p:spPr>
        <p:txBody>
          <a:bodyPr wrap="none">
            <a:spAutoFit/>
          </a:bodyPr>
          <a:lstStyle/>
          <a:p>
            <a:r>
              <a:rPr lang="en-US" altLang="zh-CN" dirty="0" smtClean="0">
                <a:solidFill>
                  <a:srgbClr val="0070C0"/>
                </a:solidFill>
                <a:latin typeface="Comic Sans MS" pitchFamily="66" charset="0"/>
                <a:ea typeface="宋体" pitchFamily="2" charset="-122"/>
              </a:rPr>
              <a:t> </a:t>
            </a:r>
            <a:r>
              <a:rPr lang="en-US" altLang="zh-CN" dirty="0" smtClean="0">
                <a:solidFill>
                  <a:schemeClr val="tx2"/>
                </a:solidFill>
                <a:latin typeface="Comic Sans MS" pitchFamily="66" charset="0"/>
                <a:ea typeface="宋体" pitchFamily="2" charset="-122"/>
              </a:rPr>
              <a:t>&lt;- cost is low, compute </a:t>
            </a:r>
          </a:p>
          <a:p>
            <a:r>
              <a:rPr lang="en-US" altLang="zh-CN" dirty="0" smtClean="0">
                <a:solidFill>
                  <a:schemeClr val="tx2"/>
                </a:solidFill>
                <a:latin typeface="Comic Sans MS" pitchFamily="66" charset="0"/>
                <a:ea typeface="宋体" pitchFamily="2" charset="-122"/>
              </a:rPr>
              <a:t>deterministically</a:t>
            </a:r>
            <a:endParaRPr lang="zh-CN" altLang="en-US" dirty="0">
              <a:solidFill>
                <a:schemeClr val="tx2"/>
              </a:solidFill>
            </a:endParaRPr>
          </a:p>
        </p:txBody>
      </p:sp>
      <p:sp>
        <p:nvSpPr>
          <p:cNvPr id="52" name="矩形 51"/>
          <p:cNvSpPr/>
          <p:nvPr/>
        </p:nvSpPr>
        <p:spPr>
          <a:xfrm>
            <a:off x="6264570" y="4800600"/>
            <a:ext cx="2310248" cy="646331"/>
          </a:xfrm>
          <a:prstGeom prst="rect">
            <a:avLst/>
          </a:prstGeom>
        </p:spPr>
        <p:txBody>
          <a:bodyPr wrap="none">
            <a:spAutoFit/>
          </a:bodyPr>
          <a:lstStyle/>
          <a:p>
            <a:r>
              <a:rPr lang="en-US" altLang="zh-CN" dirty="0" smtClean="0">
                <a:solidFill>
                  <a:srgbClr val="0070C0"/>
                </a:solidFill>
                <a:latin typeface="Comic Sans MS" pitchFamily="66" charset="0"/>
                <a:ea typeface="宋体" pitchFamily="2" charset="-122"/>
              </a:rPr>
              <a:t> </a:t>
            </a:r>
            <a:r>
              <a:rPr lang="en-US" altLang="zh-CN" dirty="0" smtClean="0">
                <a:solidFill>
                  <a:schemeClr val="tx2"/>
                </a:solidFill>
                <a:latin typeface="Comic Sans MS" pitchFamily="66" charset="0"/>
                <a:ea typeface="宋体" pitchFamily="2" charset="-122"/>
              </a:rPr>
              <a:t>&lt;- high cost, probe </a:t>
            </a:r>
          </a:p>
          <a:p>
            <a:r>
              <a:rPr lang="en-US" altLang="zh-CN" dirty="0" smtClean="0">
                <a:solidFill>
                  <a:schemeClr val="tx2"/>
                </a:solidFill>
                <a:latin typeface="Comic Sans MS" pitchFamily="66" charset="0"/>
                <a:ea typeface="宋体" pitchFamily="2" charset="-122"/>
              </a:rPr>
              <a:t>randomly</a:t>
            </a:r>
            <a:endParaRPr lang="zh-CN" altLang="en-US" dirty="0">
              <a:solidFill>
                <a:schemeClr val="tx2"/>
              </a:solidFill>
            </a:endParaRPr>
          </a:p>
        </p:txBody>
      </p:sp>
      <p:cxnSp>
        <p:nvCxnSpPr>
          <p:cNvPr id="55" name="直接箭头连接符 54"/>
          <p:cNvCxnSpPr>
            <a:stCxn id="24" idx="4"/>
          </p:cNvCxnSpPr>
          <p:nvPr/>
        </p:nvCxnSpPr>
        <p:spPr bwMode="auto">
          <a:xfrm rot="16200000" flipH="1">
            <a:off x="4149942" y="4911942"/>
            <a:ext cx="257946" cy="128974"/>
          </a:xfrm>
          <a:prstGeom prst="straightConnector1">
            <a:avLst/>
          </a:prstGeom>
          <a:solidFill>
            <a:schemeClr val="accent1"/>
          </a:solidFill>
          <a:ln w="38100" cap="flat" cmpd="sng" algn="ctr">
            <a:solidFill>
              <a:srgbClr val="0070C0"/>
            </a:solidFill>
            <a:prstDash val="solid"/>
            <a:round/>
            <a:headEnd type="none" w="med" len="med"/>
            <a:tailEnd type="arrow" w="lg" len="lg"/>
          </a:ln>
          <a:effectLst/>
        </p:spPr>
      </p:cxnSp>
      <p:sp>
        <p:nvSpPr>
          <p:cNvPr id="66" name="椭圆 65"/>
          <p:cNvSpPr>
            <a:spLocks noChangeAspect="1"/>
          </p:cNvSpPr>
          <p:nvPr/>
        </p:nvSpPr>
        <p:spPr>
          <a:xfrm>
            <a:off x="4724400" y="5029200"/>
            <a:ext cx="533400" cy="5334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1" u="none" strike="noStrike" kern="0" cap="none" spc="0" normalizeH="0" baseline="0" noProof="0" dirty="0" smtClean="0">
                <a:ln>
                  <a:noFill/>
                </a:ln>
                <a:solidFill>
                  <a:srgbClr val="0070C0"/>
                </a:solidFill>
                <a:effectLst/>
                <a:uLnTx/>
                <a:uFillTx/>
                <a:latin typeface="+mj-ea"/>
                <a:ea typeface="+mj-ea"/>
                <a:cs typeface="Times New Roman" pitchFamily="18" charset="0"/>
              </a:rPr>
              <a:t>b</a:t>
            </a:r>
            <a:r>
              <a:rPr kumimoji="0" lang="en-US" altLang="zh-CN" sz="1400" b="1" i="1" u="none" strike="noStrike" kern="0" cap="none" spc="0" normalizeH="0" baseline="-25000" noProof="0" dirty="0" smtClean="0">
                <a:ln>
                  <a:noFill/>
                </a:ln>
                <a:solidFill>
                  <a:srgbClr val="0070C0"/>
                </a:solidFill>
                <a:effectLst/>
                <a:uLnTx/>
                <a:uFillTx/>
                <a:latin typeface="+mj-ea"/>
                <a:ea typeface="+mj-ea"/>
                <a:cs typeface="Times New Roman" pitchFamily="18" charset="0"/>
              </a:rPr>
              <a:t>n</a:t>
            </a:r>
            <a:endParaRPr kumimoji="0" lang="zh-CN" altLang="en-US" sz="1400" b="1" i="1" u="none" strike="noStrike" kern="0" cap="none" spc="0" normalizeH="0" baseline="-25000" noProof="0" dirty="0">
              <a:ln>
                <a:noFill/>
              </a:ln>
              <a:solidFill>
                <a:srgbClr val="0070C0"/>
              </a:solidFill>
              <a:effectLst/>
              <a:uLnTx/>
              <a:uFillTx/>
              <a:latin typeface="+mj-ea"/>
              <a:ea typeface="+mj-ea"/>
              <a:cs typeface="Times New Roman" pitchFamily="18" charset="0"/>
            </a:endParaRPr>
          </a:p>
        </p:txBody>
      </p:sp>
      <p:sp>
        <p:nvSpPr>
          <p:cNvPr id="67" name="TextBox 66"/>
          <p:cNvSpPr txBox="1"/>
          <p:nvPr/>
        </p:nvSpPr>
        <p:spPr>
          <a:xfrm>
            <a:off x="4800600" y="4419600"/>
            <a:ext cx="1640194" cy="369332"/>
          </a:xfrm>
          <a:prstGeom prst="rect">
            <a:avLst/>
          </a:prstGeom>
          <a:noFill/>
        </p:spPr>
        <p:txBody>
          <a:bodyPr wrap="none" rtlCol="0">
            <a:spAutoFit/>
          </a:bodyPr>
          <a:lstStyle/>
          <a:p>
            <a:r>
              <a:rPr lang="en-US" altLang="zh-CN" i="1" dirty="0" smtClean="0"/>
              <a:t>Score</a:t>
            </a:r>
            <a:r>
              <a:rPr lang="en-US" altLang="zh-CN" dirty="0" smtClean="0"/>
              <a:t>(</a:t>
            </a:r>
            <a:r>
              <a:rPr lang="en-US" altLang="zh-CN" i="1" dirty="0" smtClean="0"/>
              <a:t>s</a:t>
            </a:r>
            <a:r>
              <a:rPr lang="en-US" altLang="zh-CN" dirty="0" smtClean="0"/>
              <a:t>) = 1/3</a:t>
            </a:r>
            <a:endParaRPr lang="zh-CN" altLang="en-US" dirty="0"/>
          </a:p>
        </p:txBody>
      </p:sp>
      <p:sp>
        <p:nvSpPr>
          <p:cNvPr id="68" name="TextBox 67"/>
          <p:cNvSpPr txBox="1"/>
          <p:nvPr/>
        </p:nvSpPr>
        <p:spPr>
          <a:xfrm>
            <a:off x="2743200" y="5638800"/>
            <a:ext cx="1781258" cy="369332"/>
          </a:xfrm>
          <a:prstGeom prst="rect">
            <a:avLst/>
          </a:prstGeom>
          <a:noFill/>
        </p:spPr>
        <p:txBody>
          <a:bodyPr wrap="none" rtlCol="0">
            <a:spAutoFit/>
          </a:bodyPr>
          <a:lstStyle/>
          <a:p>
            <a:r>
              <a:rPr lang="en-US" altLang="zh-CN" i="1" dirty="0" smtClean="0"/>
              <a:t>Score</a:t>
            </a:r>
            <a:r>
              <a:rPr lang="en-US" altLang="zh-CN" dirty="0" smtClean="0"/>
              <a:t>(</a:t>
            </a:r>
            <a:r>
              <a:rPr lang="en-US" altLang="zh-CN" i="1" dirty="0" smtClean="0"/>
              <a:t>b</a:t>
            </a:r>
            <a:r>
              <a:rPr lang="en-US" altLang="zh-CN" i="1" baseline="-25000" dirty="0" smtClean="0"/>
              <a:t>1</a:t>
            </a:r>
            <a:r>
              <a:rPr lang="en-US" altLang="zh-CN" dirty="0" smtClean="0"/>
              <a:t>) = 1/3</a:t>
            </a:r>
            <a:endParaRPr lang="zh-CN" altLang="en-US" dirty="0"/>
          </a:p>
        </p:txBody>
      </p:sp>
      <p:sp>
        <p:nvSpPr>
          <p:cNvPr id="69" name="TextBox 68"/>
          <p:cNvSpPr txBox="1"/>
          <p:nvPr/>
        </p:nvSpPr>
        <p:spPr>
          <a:xfrm>
            <a:off x="4800600" y="5638800"/>
            <a:ext cx="1588897" cy="369332"/>
          </a:xfrm>
          <a:prstGeom prst="rect">
            <a:avLst/>
          </a:prstGeom>
          <a:noFill/>
        </p:spPr>
        <p:txBody>
          <a:bodyPr wrap="none" rtlCol="0">
            <a:spAutoFit/>
          </a:bodyPr>
          <a:lstStyle/>
          <a:p>
            <a:r>
              <a:rPr lang="en-US" altLang="zh-CN" i="1" dirty="0" smtClean="0"/>
              <a:t>Score</a:t>
            </a:r>
            <a:r>
              <a:rPr lang="en-US" altLang="zh-CN" dirty="0" smtClean="0"/>
              <a:t>(</a:t>
            </a:r>
            <a:r>
              <a:rPr lang="en-US" altLang="zh-CN" i="1" dirty="0" smtClean="0"/>
              <a:t>b</a:t>
            </a:r>
            <a:r>
              <a:rPr lang="en-US" altLang="zh-CN" i="1" baseline="-25000" dirty="0" smtClean="0"/>
              <a:t>n</a:t>
            </a:r>
            <a:r>
              <a:rPr lang="en-US" altLang="zh-CN" dirty="0" smtClean="0"/>
              <a:t>) = 0</a:t>
            </a:r>
            <a:endParaRPr lang="zh-CN" altLang="en-US" dirty="0"/>
          </a:p>
        </p:txBody>
      </p:sp>
      <p:grpSp>
        <p:nvGrpSpPr>
          <p:cNvPr id="70" name="组合 69"/>
          <p:cNvGrpSpPr/>
          <p:nvPr/>
        </p:nvGrpSpPr>
        <p:grpSpPr>
          <a:xfrm>
            <a:off x="776326" y="6248400"/>
            <a:ext cx="7529474" cy="556832"/>
            <a:chOff x="776326" y="6248400"/>
            <a:chExt cx="7529474" cy="556832"/>
          </a:xfrm>
        </p:grpSpPr>
        <p:pic>
          <p:nvPicPr>
            <p:cNvPr id="71"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72"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73"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74"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75"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checkerboard(across)">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checkerboard(across)">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checkerboard(across)">
                                      <p:cBhvr>
                                        <p:cTn id="22" dur="500"/>
                                        <p:tgtEl>
                                          <p:spTgt spid="6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checkerboard(across)">
                                      <p:cBhvr>
                                        <p:cTn id="2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67" grpId="0"/>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DE798437-439E-468C-B0D6-4C3B5CC990D9}" type="slidenum">
              <a:rPr lang="en-US" altLang="en-US"/>
              <a:pPr>
                <a:defRPr/>
              </a:pPr>
              <a:t>16</a:t>
            </a:fld>
            <a:endParaRPr lang="en-US" altLang="en-US"/>
          </a:p>
        </p:txBody>
      </p:sp>
      <p:sp>
        <p:nvSpPr>
          <p:cNvPr id="10244" name="Rectangle 2"/>
          <p:cNvSpPr>
            <a:spLocks noGrp="1" noChangeArrowheads="1"/>
          </p:cNvSpPr>
          <p:nvPr>
            <p:ph type="title"/>
          </p:nvPr>
        </p:nvSpPr>
        <p:spPr/>
        <p:txBody>
          <a:bodyPr/>
          <a:lstStyle/>
          <a:p>
            <a:pPr eaLnBrk="1" hangingPunct="1"/>
            <a:r>
              <a:rPr lang="en-US" altLang="zh-CN" sz="4000" dirty="0" smtClean="0">
                <a:ea typeface="宋体" pitchFamily="2" charset="-122"/>
              </a:rPr>
              <a:t>Experimental Results: Small Datasets</a:t>
            </a:r>
          </a:p>
        </p:txBody>
      </p:sp>
      <p:cxnSp>
        <p:nvCxnSpPr>
          <p:cNvPr id="10246" name="AutoShape 10"/>
          <p:cNvCxnSpPr>
            <a:cxnSpLocks noChangeShapeType="1"/>
            <a:endCxn id="10245"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pic>
        <p:nvPicPr>
          <p:cNvPr id="12" name="Picture 2"/>
          <p:cNvPicPr>
            <a:picLocks noChangeAspect="1" noChangeArrowheads="1"/>
          </p:cNvPicPr>
          <p:nvPr/>
        </p:nvPicPr>
        <p:blipFill>
          <a:blip r:embed="rId3" cstate="print"/>
          <a:srcRect/>
          <a:stretch>
            <a:fillRect/>
          </a:stretch>
        </p:blipFill>
        <p:spPr bwMode="auto">
          <a:xfrm>
            <a:off x="827584" y="1338262"/>
            <a:ext cx="7434262" cy="4833938"/>
          </a:xfrm>
          <a:prstGeom prst="rect">
            <a:avLst/>
          </a:prstGeom>
          <a:noFill/>
          <a:ln w="9525">
            <a:noFill/>
            <a:miter lim="800000"/>
            <a:headEnd/>
            <a:tailEnd/>
          </a:ln>
        </p:spPr>
      </p:pic>
      <p:sp>
        <p:nvSpPr>
          <p:cNvPr id="13" name="TextBox 12"/>
          <p:cNvSpPr txBox="1"/>
          <p:nvPr/>
        </p:nvSpPr>
        <p:spPr>
          <a:xfrm>
            <a:off x="3429000" y="990600"/>
            <a:ext cx="2324675" cy="461665"/>
          </a:xfrm>
          <a:prstGeom prst="rect">
            <a:avLst/>
          </a:prstGeom>
          <a:noFill/>
        </p:spPr>
        <p:txBody>
          <a:bodyPr wrap="none" rtlCol="0">
            <a:spAutoFit/>
          </a:bodyPr>
          <a:lstStyle/>
          <a:p>
            <a:r>
              <a:rPr lang="en-US" altLang="zh-CN" sz="2400" u="sng" dirty="0" smtClean="0">
                <a:solidFill>
                  <a:srgbClr val="0070C0"/>
                </a:solidFill>
                <a:latin typeface="Comic Sans MS" pitchFamily="66" charset="0"/>
                <a:ea typeface="宋体" pitchFamily="2" charset="-122"/>
              </a:rPr>
              <a:t>Absolute error</a:t>
            </a:r>
            <a:endParaRPr lang="zh-CN" altLang="en-US" sz="2400" u="sng" dirty="0" smtClean="0">
              <a:solidFill>
                <a:srgbClr val="0070C0"/>
              </a:solidFill>
              <a:latin typeface="Comic Sans MS" pitchFamily="66" charset="0"/>
              <a:ea typeface="宋体" pitchFamily="2" charset="-122"/>
            </a:endParaRPr>
          </a:p>
        </p:txBody>
      </p:sp>
      <p:grpSp>
        <p:nvGrpSpPr>
          <p:cNvPr id="14" name="组合 13"/>
          <p:cNvGrpSpPr/>
          <p:nvPr/>
        </p:nvGrpSpPr>
        <p:grpSpPr>
          <a:xfrm>
            <a:off x="776326" y="6248400"/>
            <a:ext cx="7529474" cy="556832"/>
            <a:chOff x="776326" y="6248400"/>
            <a:chExt cx="7529474" cy="556832"/>
          </a:xfrm>
        </p:grpSpPr>
        <p:pic>
          <p:nvPicPr>
            <p:cNvPr id="15" name="Picture 5" descr="Full_Colour_Thum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6" name="Picture 8"/>
            <p:cNvPicPr>
              <a:picLocks noChangeAspect="1" noChangeArrowheads="1"/>
            </p:cNvPicPr>
            <p:nvPr/>
          </p:nvPicPr>
          <p:blipFill>
            <a:blip r:embed="rId5"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7" name="Picture 2"/>
            <p:cNvPicPr>
              <a:picLocks noChangeAspect="1" noChangeArrowheads="1"/>
            </p:cNvPicPr>
            <p:nvPr/>
          </p:nvPicPr>
          <p:blipFill>
            <a:blip r:embed="rId6"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8" name="Picture 5" descr="https://static1.squarespace.com/static/56fc095fb09f955b2a4a5490/56fc09d18a65e237645f90c9/56fc0c30f85082da5e626da2/1461767833992/University+of+Helsinki.png"/>
            <p:cNvPicPr>
              <a:picLocks noChangeAspect="1" noChangeArrowheads="1"/>
            </p:cNvPicPr>
            <p:nvPr/>
          </p:nvPicPr>
          <p:blipFill>
            <a:blip r:embed="rId7" cstate="print"/>
            <a:srcRect/>
            <a:stretch>
              <a:fillRect/>
            </a:stretch>
          </p:blipFill>
          <p:spPr bwMode="auto">
            <a:xfrm>
              <a:off x="6446520" y="6248400"/>
              <a:ext cx="732282" cy="550926"/>
            </a:xfrm>
            <a:prstGeom prst="rect">
              <a:avLst/>
            </a:prstGeom>
            <a:noFill/>
          </p:spPr>
        </p:pic>
      </p:grpSp>
      <p:sp>
        <p:nvSpPr>
          <p:cNvPr id="19"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871538" y="1338262"/>
            <a:ext cx="7434262" cy="4833938"/>
          </a:xfrm>
          <a:prstGeom prst="rect">
            <a:avLst/>
          </a:prstGeom>
          <a:noFill/>
          <a:ln w="9525">
            <a:noFill/>
            <a:miter lim="800000"/>
            <a:headEnd/>
            <a:tailEnd/>
          </a:ln>
        </p:spPr>
      </p:pic>
      <p:sp>
        <p:nvSpPr>
          <p:cNvPr id="8" name="灯片编号占位符 5"/>
          <p:cNvSpPr>
            <a:spLocks noGrp="1"/>
          </p:cNvSpPr>
          <p:nvPr>
            <p:ph type="sldNum" sz="quarter" idx="12"/>
          </p:nvPr>
        </p:nvSpPr>
        <p:spPr/>
        <p:txBody>
          <a:bodyPr/>
          <a:lstStyle/>
          <a:p>
            <a:pPr>
              <a:defRPr/>
            </a:pPr>
            <a:fld id="{DE798437-439E-468C-B0D6-4C3B5CC990D9}" type="slidenum">
              <a:rPr lang="en-US" altLang="en-US"/>
              <a:pPr>
                <a:defRPr/>
              </a:pPr>
              <a:t>17</a:t>
            </a:fld>
            <a:endParaRPr lang="en-US" altLang="en-US"/>
          </a:p>
        </p:txBody>
      </p:sp>
      <p:sp>
        <p:nvSpPr>
          <p:cNvPr id="10244" name="Rectangle 2"/>
          <p:cNvSpPr>
            <a:spLocks noGrp="1" noChangeArrowheads="1"/>
          </p:cNvSpPr>
          <p:nvPr>
            <p:ph type="title"/>
          </p:nvPr>
        </p:nvSpPr>
        <p:spPr/>
        <p:txBody>
          <a:bodyPr/>
          <a:lstStyle/>
          <a:p>
            <a:pPr eaLnBrk="1" hangingPunct="1"/>
            <a:r>
              <a:rPr lang="en-US" altLang="zh-CN" sz="4000" dirty="0" smtClean="0">
                <a:ea typeface="宋体" pitchFamily="2" charset="-122"/>
              </a:rPr>
              <a:t>Experimental Results: Small Datasets</a:t>
            </a:r>
          </a:p>
        </p:txBody>
      </p:sp>
      <p:cxnSp>
        <p:nvCxnSpPr>
          <p:cNvPr id="10246" name="AutoShape 10"/>
          <p:cNvCxnSpPr>
            <a:cxnSpLocks noChangeShapeType="1"/>
            <a:endCxn id="10245"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13" name="TextBox 12"/>
          <p:cNvSpPr txBox="1"/>
          <p:nvPr/>
        </p:nvSpPr>
        <p:spPr>
          <a:xfrm>
            <a:off x="3200400" y="990600"/>
            <a:ext cx="3116559" cy="461665"/>
          </a:xfrm>
          <a:prstGeom prst="rect">
            <a:avLst/>
          </a:prstGeom>
          <a:noFill/>
        </p:spPr>
        <p:txBody>
          <a:bodyPr wrap="none" rtlCol="0">
            <a:spAutoFit/>
          </a:bodyPr>
          <a:lstStyle/>
          <a:p>
            <a:r>
              <a:rPr lang="en-US" altLang="zh-CN" sz="2400" u="sng" dirty="0" smtClean="0">
                <a:solidFill>
                  <a:srgbClr val="0070C0"/>
                </a:solidFill>
                <a:latin typeface="Comic Sans MS" pitchFamily="66" charset="0"/>
                <a:ea typeface="宋体" pitchFamily="2" charset="-122"/>
              </a:rPr>
              <a:t>Precision@k (k = 50)</a:t>
            </a:r>
            <a:endParaRPr lang="zh-CN" altLang="en-US" sz="2400" u="sng" dirty="0" smtClean="0">
              <a:solidFill>
                <a:srgbClr val="0070C0"/>
              </a:solidFill>
              <a:latin typeface="Comic Sans MS" pitchFamily="66" charset="0"/>
              <a:ea typeface="宋体" pitchFamily="2" charset="-122"/>
            </a:endParaRPr>
          </a:p>
        </p:txBody>
      </p:sp>
      <p:grpSp>
        <p:nvGrpSpPr>
          <p:cNvPr id="15" name="组合 14"/>
          <p:cNvGrpSpPr/>
          <p:nvPr/>
        </p:nvGrpSpPr>
        <p:grpSpPr>
          <a:xfrm>
            <a:off x="776326" y="6248400"/>
            <a:ext cx="7529474" cy="556832"/>
            <a:chOff x="776326" y="6248400"/>
            <a:chExt cx="7529474" cy="556832"/>
          </a:xfrm>
        </p:grpSpPr>
        <p:pic>
          <p:nvPicPr>
            <p:cNvPr id="16" name="Picture 5" descr="Full_Colour_Thum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7" name="Picture 8"/>
            <p:cNvPicPr>
              <a:picLocks noChangeAspect="1" noChangeArrowheads="1"/>
            </p:cNvPicPr>
            <p:nvPr/>
          </p:nvPicPr>
          <p:blipFill>
            <a:blip r:embed="rId5"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8" name="Picture 2"/>
            <p:cNvPicPr>
              <a:picLocks noChangeAspect="1" noChangeArrowheads="1"/>
            </p:cNvPicPr>
            <p:nvPr/>
          </p:nvPicPr>
          <p:blipFill>
            <a:blip r:embed="rId6"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9" name="Picture 5" descr="https://static1.squarespace.com/static/56fc095fb09f955b2a4a5490/56fc09d18a65e237645f90c9/56fc0c30f85082da5e626da2/1461767833992/University+of+Helsinki.png"/>
            <p:cNvPicPr>
              <a:picLocks noChangeAspect="1" noChangeArrowheads="1"/>
            </p:cNvPicPr>
            <p:nvPr/>
          </p:nvPicPr>
          <p:blipFill>
            <a:blip r:embed="rId7" cstate="print"/>
            <a:srcRect/>
            <a:stretch>
              <a:fillRect/>
            </a:stretch>
          </p:blipFill>
          <p:spPr bwMode="auto">
            <a:xfrm>
              <a:off x="6446520" y="6248400"/>
              <a:ext cx="732282" cy="550926"/>
            </a:xfrm>
            <a:prstGeom prst="rect">
              <a:avLst/>
            </a:prstGeom>
            <a:noFill/>
          </p:spPr>
        </p:pic>
      </p:grpSp>
      <p:sp>
        <p:nvSpPr>
          <p:cNvPr id="20"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D2AA3833-021C-47AA-A9A0-E716631EF96D}" type="slidenum">
              <a:rPr lang="en-US" altLang="en-US"/>
              <a:pPr>
                <a:defRPr/>
              </a:pPr>
              <a:t>18</a:t>
            </a:fld>
            <a:endParaRPr lang="en-US" altLang="en-US"/>
          </a:p>
        </p:txBody>
      </p:sp>
      <p:sp>
        <p:nvSpPr>
          <p:cNvPr id="11268" name="Rectangle 2"/>
          <p:cNvSpPr>
            <a:spLocks noGrp="1" noChangeArrowheads="1"/>
          </p:cNvSpPr>
          <p:nvPr>
            <p:ph type="title"/>
          </p:nvPr>
        </p:nvSpPr>
        <p:spPr/>
        <p:txBody>
          <a:bodyPr/>
          <a:lstStyle/>
          <a:p>
            <a:pPr eaLnBrk="1" hangingPunct="1"/>
            <a:r>
              <a:rPr lang="en-US" altLang="zh-CN" sz="4000" dirty="0" smtClean="0">
                <a:ea typeface="宋体" pitchFamily="2" charset="-122"/>
              </a:rPr>
              <a:t>Experiments: Large Datasets</a:t>
            </a:r>
          </a:p>
        </p:txBody>
      </p:sp>
      <p:cxnSp>
        <p:nvCxnSpPr>
          <p:cNvPr id="11270" name="AutoShape 10"/>
          <p:cNvCxnSpPr>
            <a:cxnSpLocks noChangeShapeType="1"/>
            <a:endCxn id="10245"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graphicFrame>
        <p:nvGraphicFramePr>
          <p:cNvPr id="12" name="表格 11"/>
          <p:cNvGraphicFramePr>
            <a:graphicFrameLocks noGrp="1"/>
          </p:cNvGraphicFramePr>
          <p:nvPr/>
        </p:nvGraphicFramePr>
        <p:xfrm>
          <a:off x="1600200" y="152400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altLang="zh-CN" dirty="0" smtClean="0">
                          <a:solidFill>
                            <a:srgbClr val="0070C0"/>
                          </a:solidFill>
                          <a:latin typeface="Times New Roman" pitchFamily="18" charset="0"/>
                          <a:ea typeface="楷体" pitchFamily="49" charset="-122"/>
                          <a:cs typeface="Times New Roman" pitchFamily="18" charset="0"/>
                        </a:rPr>
                        <a:t>Graph</a:t>
                      </a:r>
                      <a:endParaRPr lang="zh-CN" altLang="en-US" dirty="0">
                        <a:solidFill>
                          <a:srgbClr val="0070C0"/>
                        </a:solidFill>
                        <a:latin typeface="Times New Roman" pitchFamily="18" charset="0"/>
                        <a:ea typeface="楷体" pitchFamily="49" charset="-122"/>
                        <a:cs typeface="Times New Roman" pitchFamily="18" charset="0"/>
                      </a:endParaRPr>
                    </a:p>
                  </a:txBody>
                  <a:tcPr/>
                </a:tc>
                <a:tc>
                  <a:txBody>
                    <a:bodyPr/>
                    <a:lstStyle/>
                    <a:p>
                      <a:pPr algn="ctr"/>
                      <a:r>
                        <a:rPr lang="en-US" altLang="zh-CN" dirty="0" smtClean="0">
                          <a:solidFill>
                            <a:srgbClr val="0070C0"/>
                          </a:solidFill>
                          <a:latin typeface="Times New Roman" pitchFamily="18" charset="0"/>
                          <a:ea typeface="楷体" pitchFamily="49" charset="-122"/>
                          <a:cs typeface="Times New Roman" pitchFamily="18" charset="0"/>
                        </a:rPr>
                        <a:t>U/D</a:t>
                      </a:r>
                      <a:endParaRPr lang="zh-CN" altLang="en-US" dirty="0">
                        <a:solidFill>
                          <a:srgbClr val="0070C0"/>
                        </a:solidFill>
                        <a:latin typeface="Times New Roman" pitchFamily="18" charset="0"/>
                        <a:ea typeface="楷体" pitchFamily="49" charset="-122"/>
                        <a:cs typeface="Times New Roman" pitchFamily="18" charset="0"/>
                      </a:endParaRPr>
                    </a:p>
                  </a:txBody>
                  <a:tcPr/>
                </a:tc>
                <a:tc>
                  <a:txBody>
                    <a:bodyPr/>
                    <a:lstStyle/>
                    <a:p>
                      <a:pPr algn="ctr"/>
                      <a:r>
                        <a:rPr lang="en-US" altLang="zh-CN" i="1" dirty="0" smtClean="0">
                          <a:solidFill>
                            <a:srgbClr val="0070C0"/>
                          </a:solidFill>
                          <a:latin typeface="Times New Roman" pitchFamily="18" charset="0"/>
                          <a:ea typeface="黑体" pitchFamily="49" charset="-122"/>
                          <a:cs typeface="Times New Roman" pitchFamily="18" charset="0"/>
                        </a:rPr>
                        <a:t>n</a:t>
                      </a:r>
                      <a:endParaRPr lang="zh-CN" altLang="en-US" i="1" dirty="0">
                        <a:solidFill>
                          <a:srgbClr val="0070C0"/>
                        </a:solidFill>
                        <a:latin typeface="Times New Roman" pitchFamily="18" charset="0"/>
                        <a:ea typeface="黑体" pitchFamily="49" charset="-122"/>
                        <a:cs typeface="Times New Roman" pitchFamily="18" charset="0"/>
                      </a:endParaRPr>
                    </a:p>
                  </a:txBody>
                  <a:tcPr/>
                </a:tc>
                <a:tc>
                  <a:txBody>
                    <a:bodyPr/>
                    <a:lstStyle/>
                    <a:p>
                      <a:pPr algn="ctr"/>
                      <a:r>
                        <a:rPr lang="en-US" altLang="zh-CN" i="1" dirty="0" smtClean="0">
                          <a:solidFill>
                            <a:srgbClr val="0070C0"/>
                          </a:solidFill>
                          <a:latin typeface="Times New Roman" pitchFamily="18" charset="0"/>
                          <a:ea typeface="黑体" pitchFamily="49" charset="-122"/>
                          <a:cs typeface="Times New Roman" pitchFamily="18" charset="0"/>
                        </a:rPr>
                        <a:t>m</a:t>
                      </a:r>
                      <a:endParaRPr lang="zh-CN" altLang="en-US" i="1" dirty="0">
                        <a:solidFill>
                          <a:srgbClr val="0070C0"/>
                        </a:solidFill>
                        <a:latin typeface="Times New Roman" pitchFamily="18" charset="0"/>
                        <a:ea typeface="黑体" pitchFamily="49" charset="-122"/>
                        <a:cs typeface="Times New Roman" pitchFamily="18" charset="0"/>
                      </a:endParaRPr>
                    </a:p>
                  </a:txBody>
                  <a:tcPr/>
                </a:tc>
              </a:tr>
              <a:tr h="370840">
                <a:tc>
                  <a:txBody>
                    <a:bodyPr/>
                    <a:lstStyle/>
                    <a:p>
                      <a:pPr algn="ctr"/>
                      <a:r>
                        <a:rPr lang="en-US" altLang="zh-CN" b="0" dirty="0" err="1" smtClean="0">
                          <a:solidFill>
                            <a:srgbClr val="0070C0"/>
                          </a:solidFill>
                          <a:latin typeface="Times New Roman" pitchFamily="18" charset="0"/>
                          <a:cs typeface="Times New Roman" pitchFamily="18" charset="0"/>
                        </a:rPr>
                        <a:t>LiveJournal</a:t>
                      </a:r>
                      <a:endParaRPr lang="zh-CN" altLang="en-US" b="0" dirty="0">
                        <a:solidFill>
                          <a:srgbClr val="0070C0"/>
                        </a:solidFill>
                        <a:latin typeface="Times New Roman" pitchFamily="18" charset="0"/>
                        <a:cs typeface="Times New Roman" pitchFamily="18" charset="0"/>
                      </a:endParaRPr>
                    </a:p>
                  </a:txBody>
                  <a:tcPr/>
                </a:tc>
                <a:tc>
                  <a:txBody>
                    <a:bodyPr/>
                    <a:lstStyle/>
                    <a:p>
                      <a:pPr algn="ctr"/>
                      <a:r>
                        <a:rPr lang="en-US" altLang="zh-CN" b="0" dirty="0" smtClean="0">
                          <a:solidFill>
                            <a:srgbClr val="0070C0"/>
                          </a:solidFill>
                          <a:latin typeface="Times New Roman" pitchFamily="18" charset="0"/>
                          <a:ea typeface="楷体" pitchFamily="49" charset="-122"/>
                          <a:cs typeface="Times New Roman" pitchFamily="18" charset="0"/>
                        </a:rPr>
                        <a:t>Directed</a:t>
                      </a:r>
                      <a:endParaRPr lang="zh-CN" altLang="en-US" b="0" dirty="0">
                        <a:solidFill>
                          <a:srgbClr val="0070C0"/>
                        </a:solidFill>
                        <a:latin typeface="Times New Roman" pitchFamily="18" charset="0"/>
                        <a:ea typeface="楷体" pitchFamily="49" charset="-122"/>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smtClean="0">
                          <a:solidFill>
                            <a:srgbClr val="0070C0"/>
                          </a:solidFill>
                          <a:latin typeface="Times New Roman" pitchFamily="18" charset="0"/>
                          <a:cs typeface="Times New Roman" pitchFamily="18" charset="0"/>
                        </a:rPr>
                        <a:t>4,847,571</a:t>
                      </a:r>
                      <a:endParaRPr lang="zh-CN" altLang="en-US" b="0" dirty="0">
                        <a:solidFill>
                          <a:srgbClr val="0070C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smtClean="0">
                          <a:solidFill>
                            <a:srgbClr val="0070C0"/>
                          </a:solidFill>
                          <a:latin typeface="Times New Roman" pitchFamily="18" charset="0"/>
                          <a:cs typeface="Times New Roman" pitchFamily="18" charset="0"/>
                        </a:rPr>
                        <a:t>68,993,773</a:t>
                      </a:r>
                      <a:endParaRPr lang="zh-CN" altLang="en-US" b="0" dirty="0">
                        <a:solidFill>
                          <a:srgbClr val="0070C0"/>
                        </a:solidFill>
                        <a:latin typeface="Times New Roman" pitchFamily="18" charset="0"/>
                        <a:cs typeface="Times New Roman" pitchFamily="18" charset="0"/>
                      </a:endParaRPr>
                    </a:p>
                  </a:txBody>
                  <a:tcPr/>
                </a:tc>
              </a:tr>
              <a:tr h="370840">
                <a:tc>
                  <a:txBody>
                    <a:bodyPr/>
                    <a:lstStyle/>
                    <a:p>
                      <a:pPr algn="ctr"/>
                      <a:r>
                        <a:rPr lang="en-US" altLang="zh-CN" b="0" dirty="0" smtClean="0">
                          <a:solidFill>
                            <a:srgbClr val="0070C0"/>
                          </a:solidFill>
                          <a:latin typeface="Times New Roman" pitchFamily="18" charset="0"/>
                          <a:cs typeface="Times New Roman" pitchFamily="18" charset="0"/>
                        </a:rPr>
                        <a:t>it-2004</a:t>
                      </a:r>
                      <a:endParaRPr lang="zh-CN" altLang="en-US" b="0" dirty="0">
                        <a:solidFill>
                          <a:srgbClr val="0070C0"/>
                        </a:solidFill>
                        <a:latin typeface="Times New Roman" pitchFamily="18" charset="0"/>
                        <a:cs typeface="Times New Roman" pitchFamily="18" charset="0"/>
                      </a:endParaRPr>
                    </a:p>
                  </a:txBody>
                  <a:tcPr/>
                </a:tc>
                <a:tc>
                  <a:txBody>
                    <a:bodyPr/>
                    <a:lstStyle/>
                    <a:p>
                      <a:pPr algn="ctr"/>
                      <a:r>
                        <a:rPr lang="en-US" altLang="zh-CN" b="0" dirty="0" smtClean="0">
                          <a:solidFill>
                            <a:srgbClr val="0070C0"/>
                          </a:solidFill>
                          <a:latin typeface="Times New Roman" pitchFamily="18" charset="0"/>
                          <a:ea typeface="楷体" pitchFamily="49" charset="-122"/>
                          <a:cs typeface="Times New Roman" pitchFamily="18" charset="0"/>
                        </a:rPr>
                        <a:t>Directed</a:t>
                      </a:r>
                      <a:endParaRPr lang="zh-CN" altLang="en-US" b="0" dirty="0">
                        <a:solidFill>
                          <a:srgbClr val="0070C0"/>
                        </a:solidFill>
                        <a:latin typeface="Times New Roman" pitchFamily="18" charset="0"/>
                        <a:ea typeface="楷体" pitchFamily="49" charset="-122"/>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smtClean="0">
                          <a:solidFill>
                            <a:srgbClr val="0070C0"/>
                          </a:solidFill>
                          <a:latin typeface="Times New Roman" pitchFamily="18" charset="0"/>
                          <a:cs typeface="Times New Roman" pitchFamily="18" charset="0"/>
                        </a:rPr>
                        <a:t>41,291,594</a:t>
                      </a:r>
                      <a:endParaRPr lang="zh-CN" altLang="en-US" b="0" dirty="0">
                        <a:solidFill>
                          <a:srgbClr val="0070C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smtClean="0">
                          <a:solidFill>
                            <a:srgbClr val="0070C0"/>
                          </a:solidFill>
                          <a:latin typeface="Times New Roman" pitchFamily="18" charset="0"/>
                          <a:cs typeface="Times New Roman" pitchFamily="18" charset="0"/>
                        </a:rPr>
                        <a:t>1,150,725,436</a:t>
                      </a:r>
                      <a:endParaRPr lang="zh-CN" altLang="en-US" b="0" dirty="0">
                        <a:solidFill>
                          <a:srgbClr val="0070C0"/>
                        </a:solidFill>
                        <a:latin typeface="Times New Roman" pitchFamily="18" charset="0"/>
                        <a:cs typeface="Times New Roman" pitchFamily="18" charset="0"/>
                      </a:endParaRPr>
                    </a:p>
                  </a:txBody>
                  <a:tcPr/>
                </a:tc>
              </a:tr>
              <a:tr h="370840">
                <a:tc>
                  <a:txBody>
                    <a:bodyPr/>
                    <a:lstStyle/>
                    <a:p>
                      <a:pPr algn="ctr"/>
                      <a:r>
                        <a:rPr lang="en-US" altLang="zh-CN" b="0" dirty="0" smtClean="0">
                          <a:solidFill>
                            <a:srgbClr val="0070C0"/>
                          </a:solidFill>
                          <a:latin typeface="Times New Roman" pitchFamily="18" charset="0"/>
                          <a:cs typeface="Times New Roman" pitchFamily="18" charset="0"/>
                        </a:rPr>
                        <a:t>twitter-2010</a:t>
                      </a:r>
                      <a:endParaRPr lang="zh-CN" altLang="en-US" b="0" dirty="0">
                        <a:solidFill>
                          <a:srgbClr val="0070C0"/>
                        </a:solidFill>
                        <a:latin typeface="Times New Roman" pitchFamily="18" charset="0"/>
                        <a:cs typeface="Times New Roman" pitchFamily="18" charset="0"/>
                      </a:endParaRPr>
                    </a:p>
                  </a:txBody>
                  <a:tcPr/>
                </a:tc>
                <a:tc>
                  <a:txBody>
                    <a:bodyPr/>
                    <a:lstStyle/>
                    <a:p>
                      <a:pPr algn="ctr"/>
                      <a:r>
                        <a:rPr lang="en-US" altLang="zh-CN" b="0" dirty="0" smtClean="0">
                          <a:solidFill>
                            <a:srgbClr val="0070C0"/>
                          </a:solidFill>
                          <a:latin typeface="Times New Roman" pitchFamily="18" charset="0"/>
                          <a:ea typeface="楷体" pitchFamily="49" charset="-122"/>
                          <a:cs typeface="Times New Roman" pitchFamily="18" charset="0"/>
                        </a:rPr>
                        <a:t>Directed</a:t>
                      </a:r>
                      <a:endParaRPr lang="zh-CN" altLang="en-US" b="0" dirty="0">
                        <a:solidFill>
                          <a:srgbClr val="0070C0"/>
                        </a:solidFill>
                        <a:latin typeface="Times New Roman" pitchFamily="18" charset="0"/>
                        <a:ea typeface="楷体" pitchFamily="49" charset="-122"/>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smtClean="0">
                          <a:solidFill>
                            <a:srgbClr val="0070C0"/>
                          </a:solidFill>
                          <a:latin typeface="Times New Roman" pitchFamily="18" charset="0"/>
                          <a:cs typeface="Times New Roman" pitchFamily="18" charset="0"/>
                        </a:rPr>
                        <a:t>41,652,230</a:t>
                      </a:r>
                      <a:endParaRPr lang="zh-CN" altLang="en-US" b="0" dirty="0">
                        <a:solidFill>
                          <a:srgbClr val="0070C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smtClean="0">
                          <a:solidFill>
                            <a:srgbClr val="0070C0"/>
                          </a:solidFill>
                          <a:latin typeface="Times New Roman" pitchFamily="18" charset="0"/>
                          <a:cs typeface="Times New Roman" pitchFamily="18" charset="0"/>
                        </a:rPr>
                        <a:t>1,468,365,182</a:t>
                      </a:r>
                      <a:endParaRPr lang="zh-CN" altLang="en-US" b="0" dirty="0">
                        <a:solidFill>
                          <a:srgbClr val="0070C0"/>
                        </a:solidFill>
                        <a:latin typeface="Times New Roman" pitchFamily="18" charset="0"/>
                        <a:cs typeface="Times New Roman" pitchFamily="18" charset="0"/>
                      </a:endParaRPr>
                    </a:p>
                  </a:txBody>
                  <a:tcPr/>
                </a:tc>
              </a:tr>
              <a:tr h="370840">
                <a:tc>
                  <a:txBody>
                    <a:bodyPr/>
                    <a:lstStyle/>
                    <a:p>
                      <a:pPr algn="ctr"/>
                      <a:r>
                        <a:rPr lang="en-US" altLang="zh-CN" b="0" dirty="0" err="1" smtClean="0">
                          <a:solidFill>
                            <a:srgbClr val="0070C0"/>
                          </a:solidFill>
                          <a:latin typeface="Times New Roman" pitchFamily="18" charset="0"/>
                          <a:cs typeface="Times New Roman" pitchFamily="18" charset="0"/>
                        </a:rPr>
                        <a:t>friendster</a:t>
                      </a:r>
                      <a:endParaRPr lang="zh-CN" altLang="en-US" b="0" dirty="0">
                        <a:solidFill>
                          <a:srgbClr val="0070C0"/>
                        </a:solidFill>
                        <a:latin typeface="Times New Roman" pitchFamily="18" charset="0"/>
                        <a:cs typeface="Times New Roman" pitchFamily="18" charset="0"/>
                      </a:endParaRPr>
                    </a:p>
                  </a:txBody>
                  <a:tcPr/>
                </a:tc>
                <a:tc>
                  <a:txBody>
                    <a:bodyPr/>
                    <a:lstStyle/>
                    <a:p>
                      <a:pPr algn="ctr"/>
                      <a:r>
                        <a:rPr lang="en-US" altLang="zh-CN" b="0" dirty="0" smtClean="0">
                          <a:solidFill>
                            <a:srgbClr val="0070C0"/>
                          </a:solidFill>
                          <a:latin typeface="Times New Roman" pitchFamily="18" charset="0"/>
                          <a:ea typeface="楷体" pitchFamily="49" charset="-122"/>
                          <a:cs typeface="Times New Roman" pitchFamily="18" charset="0"/>
                        </a:rPr>
                        <a:t>Undirected</a:t>
                      </a:r>
                      <a:endParaRPr lang="zh-CN" altLang="en-US" b="0" dirty="0">
                        <a:solidFill>
                          <a:srgbClr val="0070C0"/>
                        </a:solidFill>
                        <a:latin typeface="Times New Roman" pitchFamily="18" charset="0"/>
                        <a:ea typeface="楷体" pitchFamily="49" charset="-122"/>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smtClean="0">
                          <a:solidFill>
                            <a:srgbClr val="0070C0"/>
                          </a:solidFill>
                          <a:latin typeface="Times New Roman" pitchFamily="18" charset="0"/>
                          <a:cs typeface="Times New Roman" pitchFamily="18" charset="0"/>
                        </a:rPr>
                        <a:t>68,349,466</a:t>
                      </a:r>
                      <a:endParaRPr lang="zh-CN" altLang="en-US" b="0" dirty="0">
                        <a:solidFill>
                          <a:srgbClr val="0070C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smtClean="0">
                          <a:solidFill>
                            <a:srgbClr val="0070C0"/>
                          </a:solidFill>
                          <a:latin typeface="Times New Roman" pitchFamily="18" charset="0"/>
                          <a:cs typeface="Times New Roman" pitchFamily="18" charset="0"/>
                        </a:rPr>
                        <a:t>2,586,147,869</a:t>
                      </a:r>
                      <a:endParaRPr lang="zh-CN" altLang="en-US" b="0" dirty="0">
                        <a:solidFill>
                          <a:srgbClr val="0070C0"/>
                        </a:solidFill>
                        <a:latin typeface="Times New Roman" pitchFamily="18" charset="0"/>
                        <a:cs typeface="Times New Roman" pitchFamily="18" charset="0"/>
                      </a:endParaRPr>
                    </a:p>
                  </a:txBody>
                  <a:tcPr/>
                </a:tc>
              </a:tr>
            </a:tbl>
          </a:graphicData>
        </a:graphic>
      </p:graphicFrame>
      <p:sp>
        <p:nvSpPr>
          <p:cNvPr id="13" name="TextBox 12"/>
          <p:cNvSpPr txBox="1"/>
          <p:nvPr/>
        </p:nvSpPr>
        <p:spPr>
          <a:xfrm>
            <a:off x="3352800" y="1066800"/>
            <a:ext cx="2374368" cy="461665"/>
          </a:xfrm>
          <a:prstGeom prst="rect">
            <a:avLst/>
          </a:prstGeom>
          <a:noFill/>
        </p:spPr>
        <p:txBody>
          <a:bodyPr wrap="none" rtlCol="0">
            <a:spAutoFit/>
          </a:bodyPr>
          <a:lstStyle/>
          <a:p>
            <a:r>
              <a:rPr lang="en-US" altLang="zh-CN" sz="2400" u="sng" dirty="0" smtClean="0">
                <a:solidFill>
                  <a:srgbClr val="0070C0"/>
                </a:solidFill>
                <a:latin typeface="Comic Sans MS" pitchFamily="66" charset="0"/>
                <a:ea typeface="宋体" pitchFamily="2" charset="-122"/>
              </a:rPr>
              <a:t>Large Datasets</a:t>
            </a:r>
            <a:endParaRPr lang="zh-CN" altLang="en-US" sz="2400" u="sng" dirty="0" smtClean="0">
              <a:solidFill>
                <a:srgbClr val="0070C0"/>
              </a:solidFill>
              <a:latin typeface="Comic Sans MS" pitchFamily="66" charset="0"/>
              <a:ea typeface="宋体" pitchFamily="2" charset="-122"/>
            </a:endParaRPr>
          </a:p>
        </p:txBody>
      </p:sp>
      <p:sp>
        <p:nvSpPr>
          <p:cNvPr id="14" name="TextBox 13"/>
          <p:cNvSpPr txBox="1"/>
          <p:nvPr/>
        </p:nvSpPr>
        <p:spPr>
          <a:xfrm>
            <a:off x="1066800" y="3581400"/>
            <a:ext cx="4062331" cy="830997"/>
          </a:xfrm>
          <a:prstGeom prst="rect">
            <a:avLst/>
          </a:prstGeom>
          <a:noFill/>
        </p:spPr>
        <p:txBody>
          <a:bodyPr wrap="none" rtlCol="0">
            <a:spAutoFit/>
          </a:bodyPr>
          <a:lstStyle/>
          <a:p>
            <a:pPr algn="just">
              <a:buFont typeface="Wingdings" pitchFamily="2" charset="2"/>
              <a:buChar char="p"/>
            </a:pPr>
            <a:r>
              <a:rPr lang="en-US" altLang="zh-CN" sz="2400" dirty="0" smtClean="0">
                <a:solidFill>
                  <a:schemeClr val="tx2"/>
                </a:solidFill>
                <a:latin typeface="Comic Sans MS" pitchFamily="66" charset="0"/>
                <a:ea typeface="宋体" pitchFamily="2" charset="-122"/>
              </a:rPr>
              <a:t>Ground truth unavailable!</a:t>
            </a:r>
          </a:p>
          <a:p>
            <a:pPr algn="just">
              <a:buFont typeface="Wingdings" pitchFamily="2" charset="2"/>
              <a:buChar char="p"/>
            </a:pPr>
            <a:endParaRPr lang="en-US" altLang="zh-CN" sz="2400" dirty="0" smtClean="0">
              <a:solidFill>
                <a:schemeClr val="tx2"/>
              </a:solidFill>
              <a:latin typeface="Comic Sans MS" pitchFamily="66" charset="0"/>
              <a:ea typeface="宋体" pitchFamily="2" charset="-122"/>
            </a:endParaRPr>
          </a:p>
        </p:txBody>
      </p:sp>
      <p:sp>
        <p:nvSpPr>
          <p:cNvPr id="15" name="爆炸形 2 14"/>
          <p:cNvSpPr/>
          <p:nvPr/>
        </p:nvSpPr>
        <p:spPr bwMode="auto">
          <a:xfrm>
            <a:off x="2133600" y="3276600"/>
            <a:ext cx="3352800" cy="1295400"/>
          </a:xfrm>
          <a:prstGeom prst="irregularSeal2">
            <a:avLst/>
          </a:prstGeom>
          <a:solidFill>
            <a:schemeClr val="accent1"/>
          </a:solidFill>
          <a:ln w="9525" cap="flat" cmpd="sng" algn="ctr">
            <a:solidFill>
              <a:schemeClr val="tx1"/>
            </a:solidFill>
            <a:prstDash val="solid"/>
            <a:round/>
            <a:headEnd type="none" w="med" len="med"/>
            <a:tailEnd type="triangle" w="sm" len="lg"/>
          </a:ln>
          <a:effectLst>
            <a:outerShdw blurRad="50800" dist="50800" dir="5400000" algn="ctr" rotWithShape="0">
              <a:srgbClr val="000000"/>
            </a:outerShdw>
          </a:effectLst>
        </p:spPr>
        <p:txBody>
          <a:bodyPr vert="horz" wrap="square" lIns="91440" tIns="45720" rIns="91440" bIns="45720" numCol="1" rtlCol="0" anchor="t" anchorCtr="0" compatLnSpc="1">
            <a:prstTxWarp prst="textNoShape">
              <a:avLst/>
            </a:prstTxWarp>
          </a:bodyPr>
          <a:lstStyle/>
          <a:p>
            <a:r>
              <a:rPr lang="en-US" altLang="zh-CN" sz="2400" b="1" i="1" dirty="0" smtClean="0">
                <a:solidFill>
                  <a:srgbClr val="C00000"/>
                </a:solidFill>
                <a:latin typeface="Times New Roman" pitchFamily="18" charset="0"/>
                <a:cs typeface="Times New Roman" pitchFamily="18" charset="0"/>
              </a:rPr>
              <a:t>Cost too high!</a:t>
            </a:r>
            <a:endParaRPr kumimoji="0" lang="zh-CN" altLang="en-US" sz="2400" b="1" u="none" strike="noStrike" cap="none" normalizeH="0" dirty="0" smtClean="0">
              <a:ln>
                <a:noFill/>
              </a:ln>
              <a:solidFill>
                <a:srgbClr val="C00000"/>
              </a:solidFill>
              <a:effectLst/>
              <a:latin typeface="Times New Roman" pitchFamily="18" charset="0"/>
              <a:cs typeface="Times New Roman" pitchFamily="18" charset="0"/>
            </a:endParaRPr>
          </a:p>
        </p:txBody>
      </p:sp>
      <p:sp>
        <p:nvSpPr>
          <p:cNvPr id="16" name="矩形 15"/>
          <p:cNvSpPr/>
          <p:nvPr/>
        </p:nvSpPr>
        <p:spPr>
          <a:xfrm>
            <a:off x="1066800" y="4567535"/>
            <a:ext cx="3829895" cy="461665"/>
          </a:xfrm>
          <a:prstGeom prst="rect">
            <a:avLst/>
          </a:prstGeom>
        </p:spPr>
        <p:txBody>
          <a:bodyPr wrap="none">
            <a:spAutoFit/>
          </a:bodyPr>
          <a:lstStyle/>
          <a:p>
            <a:pPr algn="just">
              <a:buFont typeface="Wingdings" pitchFamily="2" charset="2"/>
              <a:buChar char="p"/>
            </a:pPr>
            <a:r>
              <a:rPr lang="en-US" altLang="zh-CN" sz="2400" dirty="0" smtClean="0">
                <a:solidFill>
                  <a:schemeClr val="tx2"/>
                </a:solidFill>
                <a:latin typeface="Comic Sans MS" pitchFamily="66" charset="0"/>
                <a:ea typeface="宋体" pitchFamily="2" charset="-122"/>
              </a:rPr>
              <a:t>Use the idea of </a:t>
            </a:r>
            <a:r>
              <a:rPr lang="en-US" altLang="zh-CN" sz="2400" i="1" dirty="0" smtClean="0">
                <a:solidFill>
                  <a:srgbClr val="0070C0"/>
                </a:solidFill>
                <a:latin typeface="Comic Sans MS" pitchFamily="66" charset="0"/>
                <a:ea typeface="宋体" pitchFamily="2" charset="-122"/>
              </a:rPr>
              <a:t>pooling</a:t>
            </a:r>
            <a:r>
              <a:rPr lang="en-US" altLang="zh-CN" sz="2400" dirty="0" smtClean="0">
                <a:solidFill>
                  <a:schemeClr val="tx2"/>
                </a:solidFill>
                <a:latin typeface="Comic Sans MS" pitchFamily="66" charset="0"/>
                <a:ea typeface="宋体" pitchFamily="2" charset="-122"/>
              </a:rPr>
              <a:t>!</a:t>
            </a:r>
            <a:endParaRPr lang="zh-CN" altLang="en-US" sz="2400" dirty="0" smtClean="0">
              <a:solidFill>
                <a:schemeClr val="tx2"/>
              </a:solidFill>
              <a:latin typeface="Comic Sans MS" pitchFamily="66" charset="0"/>
              <a:ea typeface="宋体" pitchFamily="2" charset="-122"/>
            </a:endParaRPr>
          </a:p>
        </p:txBody>
      </p:sp>
      <p:grpSp>
        <p:nvGrpSpPr>
          <p:cNvPr id="34" name="组合 33"/>
          <p:cNvGrpSpPr/>
          <p:nvPr/>
        </p:nvGrpSpPr>
        <p:grpSpPr>
          <a:xfrm>
            <a:off x="5791200" y="3429000"/>
            <a:ext cx="3124200" cy="2663952"/>
            <a:chOff x="5791200" y="3429000"/>
            <a:chExt cx="3124200" cy="2663952"/>
          </a:xfrm>
        </p:grpSpPr>
        <p:sp>
          <p:nvSpPr>
            <p:cNvPr id="17" name="流程图: 文档 16"/>
            <p:cNvSpPr/>
            <p:nvPr/>
          </p:nvSpPr>
          <p:spPr bwMode="auto">
            <a:xfrm>
              <a:off x="7239000" y="5410200"/>
              <a:ext cx="914400" cy="612648"/>
            </a:xfrm>
            <a:prstGeom prst="flowChartDocument">
              <a:avLst/>
            </a:prstGeom>
            <a:solidFill>
              <a:schemeClr val="bg2">
                <a:lumMod val="40000"/>
                <a:lumOff val="60000"/>
              </a:schemeClr>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rPr>
                <a:t>Result n</a:t>
              </a:r>
              <a:endParaRPr kumimoji="0" lang="zh-CN" altLang="en-US" sz="1800" b="0" i="0" u="none" strike="noStrike" cap="none" normalizeH="0" baseline="0" dirty="0" smtClean="0">
                <a:ln>
                  <a:noFill/>
                </a:ln>
                <a:solidFill>
                  <a:schemeClr val="tx1"/>
                </a:solidFill>
                <a:effectLst/>
                <a:latin typeface="Arial" charset="0"/>
              </a:endParaRPr>
            </a:p>
          </p:txBody>
        </p:sp>
        <p:sp>
          <p:nvSpPr>
            <p:cNvPr id="18" name="流程图: 多文档 17"/>
            <p:cNvSpPr/>
            <p:nvPr/>
          </p:nvSpPr>
          <p:spPr bwMode="auto">
            <a:xfrm>
              <a:off x="5791200" y="5334000"/>
              <a:ext cx="1060704" cy="758952"/>
            </a:xfrm>
            <a:prstGeom prst="flowChartMultidocument">
              <a:avLst/>
            </a:prstGeom>
            <a:solidFill>
              <a:schemeClr val="bg2">
                <a:lumMod val="40000"/>
                <a:lumOff val="60000"/>
              </a:schemeClr>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rPr>
                <a:t>Result 1</a:t>
              </a:r>
              <a:endParaRPr kumimoji="0" lang="zh-CN" altLang="en-US" sz="1800" b="0" i="0" u="none" strike="noStrike" cap="none" normalizeH="0" baseline="0" dirty="0" smtClean="0">
                <a:ln>
                  <a:noFill/>
                </a:ln>
                <a:solidFill>
                  <a:schemeClr val="tx1"/>
                </a:solidFill>
                <a:effectLst/>
                <a:latin typeface="Arial" charset="0"/>
              </a:endParaRPr>
            </a:p>
          </p:txBody>
        </p:sp>
        <p:sp>
          <p:nvSpPr>
            <p:cNvPr id="19" name="TextBox 18"/>
            <p:cNvSpPr txBox="1"/>
            <p:nvPr/>
          </p:nvSpPr>
          <p:spPr>
            <a:xfrm>
              <a:off x="6781800" y="5410200"/>
              <a:ext cx="543739" cy="523220"/>
            </a:xfrm>
            <a:prstGeom prst="rect">
              <a:avLst/>
            </a:prstGeom>
            <a:noFill/>
          </p:spPr>
          <p:txBody>
            <a:bodyPr wrap="none" rtlCol="0">
              <a:spAutoFit/>
            </a:bodyPr>
            <a:lstStyle/>
            <a:p>
              <a:r>
                <a:rPr lang="en-US" altLang="zh-CN" sz="2800" dirty="0" smtClean="0"/>
                <a:t>…</a:t>
              </a:r>
              <a:endParaRPr lang="zh-CN" altLang="en-US" sz="2800" dirty="0"/>
            </a:p>
          </p:txBody>
        </p:sp>
        <p:pic>
          <p:nvPicPr>
            <p:cNvPr id="24" name="图片 23" descr="professor-512.png"/>
            <p:cNvPicPr>
              <a:picLocks noChangeAspect="1"/>
            </p:cNvPicPr>
            <p:nvPr/>
          </p:nvPicPr>
          <p:blipFill>
            <a:blip r:embed="rId3" cstate="print"/>
            <a:stretch>
              <a:fillRect/>
            </a:stretch>
          </p:blipFill>
          <p:spPr>
            <a:xfrm>
              <a:off x="6553200" y="3810000"/>
              <a:ext cx="975360" cy="975360"/>
            </a:xfrm>
            <a:prstGeom prst="rect">
              <a:avLst/>
            </a:prstGeom>
          </p:spPr>
        </p:pic>
        <p:sp>
          <p:nvSpPr>
            <p:cNvPr id="25" name="椭圆形标注 24"/>
            <p:cNvSpPr/>
            <p:nvPr/>
          </p:nvSpPr>
          <p:spPr bwMode="auto">
            <a:xfrm>
              <a:off x="7467600" y="3429000"/>
              <a:ext cx="1447800" cy="917448"/>
            </a:xfrm>
            <a:prstGeom prst="wedgeEllipseCallout">
              <a:avLst>
                <a:gd name="adj1" fmla="val -49483"/>
                <a:gd name="adj2" fmla="val 64954"/>
              </a:avLst>
            </a:prstGeom>
            <a:no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i="0" u="none" strike="noStrike" cap="none" normalizeH="0" baseline="0" dirty="0" smtClean="0">
                  <a:ln>
                    <a:noFill/>
                  </a:ln>
                  <a:solidFill>
                    <a:srgbClr val="C00000"/>
                  </a:solidFill>
                  <a:effectLst/>
                  <a:latin typeface="Arial" charset="0"/>
                </a:rPr>
                <a:t>Top-</a:t>
              </a:r>
              <a:r>
                <a:rPr kumimoji="0" lang="en-US" altLang="zh-CN" i="1" u="none" strike="noStrike" cap="none" normalizeH="0" baseline="0" dirty="0" smtClean="0">
                  <a:ln>
                    <a:noFill/>
                  </a:ln>
                  <a:solidFill>
                    <a:srgbClr val="C00000"/>
                  </a:solidFill>
                  <a:effectLst/>
                  <a:latin typeface="Arial" charset="0"/>
                </a:rPr>
                <a:t>k </a:t>
              </a:r>
              <a:r>
                <a:rPr kumimoji="0" lang="en-US" altLang="zh-CN" i="0" u="none" strike="noStrike" cap="none" normalizeH="0" baseline="0" dirty="0" smtClean="0">
                  <a:ln>
                    <a:noFill/>
                  </a:ln>
                  <a:solidFill>
                    <a:srgbClr val="C00000"/>
                  </a:solidFill>
                  <a:effectLst/>
                  <a:latin typeface="Arial" charset="0"/>
                </a:rPr>
                <a:t>answer</a:t>
              </a:r>
              <a:endParaRPr kumimoji="0" lang="zh-CN" altLang="en-US" i="0" u="none" strike="noStrike" cap="none" normalizeH="0" baseline="0" dirty="0" smtClean="0">
                <a:ln>
                  <a:noFill/>
                </a:ln>
                <a:solidFill>
                  <a:srgbClr val="C00000"/>
                </a:solidFill>
                <a:effectLst/>
                <a:latin typeface="Arial" charset="0"/>
              </a:endParaRPr>
            </a:p>
          </p:txBody>
        </p:sp>
        <p:cxnSp>
          <p:nvCxnSpPr>
            <p:cNvPr id="27" name="直接箭头连接符 26"/>
            <p:cNvCxnSpPr>
              <a:stCxn id="18" idx="0"/>
            </p:cNvCxnSpPr>
            <p:nvPr/>
          </p:nvCxnSpPr>
          <p:spPr bwMode="auto">
            <a:xfrm rot="5400000" flipH="1" flipV="1">
              <a:off x="6397662" y="4797462"/>
              <a:ext cx="533400" cy="5396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直接箭头连接符 27"/>
            <p:cNvCxnSpPr>
              <a:stCxn id="17" idx="0"/>
            </p:cNvCxnSpPr>
            <p:nvPr/>
          </p:nvCxnSpPr>
          <p:spPr bwMode="auto">
            <a:xfrm rot="16200000" flipV="1">
              <a:off x="7086600" y="4800600"/>
              <a:ext cx="609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直接箭头连接符 30"/>
            <p:cNvCxnSpPr/>
            <p:nvPr/>
          </p:nvCxnSpPr>
          <p:spPr bwMode="auto">
            <a:xfrm rot="5400000" flipH="1" flipV="1">
              <a:off x="6743700" y="50673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35" name="组合 34"/>
          <p:cNvGrpSpPr/>
          <p:nvPr/>
        </p:nvGrpSpPr>
        <p:grpSpPr>
          <a:xfrm>
            <a:off x="776326" y="6248400"/>
            <a:ext cx="7529474" cy="556832"/>
            <a:chOff x="776326" y="6248400"/>
            <a:chExt cx="7529474" cy="556832"/>
          </a:xfrm>
        </p:grpSpPr>
        <p:pic>
          <p:nvPicPr>
            <p:cNvPr id="36" name="Picture 5" descr="Full_Colour_Thum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37" name="Picture 8"/>
            <p:cNvPicPr>
              <a:picLocks noChangeAspect="1" noChangeArrowheads="1"/>
            </p:cNvPicPr>
            <p:nvPr/>
          </p:nvPicPr>
          <p:blipFill>
            <a:blip r:embed="rId5"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38" name="Picture 2"/>
            <p:cNvPicPr>
              <a:picLocks noChangeAspect="1" noChangeArrowheads="1"/>
            </p:cNvPicPr>
            <p:nvPr/>
          </p:nvPicPr>
          <p:blipFill>
            <a:blip r:embed="rId6"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39" name="Picture 5" descr="https://static1.squarespace.com/static/56fc095fb09f955b2a4a5490/56fc09d18a65e237645f90c9/56fc0c30f85082da5e626da2/1461767833992/University+of+Helsinki.png"/>
            <p:cNvPicPr>
              <a:picLocks noChangeAspect="1" noChangeArrowheads="1"/>
            </p:cNvPicPr>
            <p:nvPr/>
          </p:nvPicPr>
          <p:blipFill>
            <a:blip r:embed="rId7" cstate="print"/>
            <a:srcRect/>
            <a:stretch>
              <a:fillRect/>
            </a:stretch>
          </p:blipFill>
          <p:spPr bwMode="auto">
            <a:xfrm>
              <a:off x="6446520" y="6248400"/>
              <a:ext cx="732282" cy="550926"/>
            </a:xfrm>
            <a:prstGeom prst="rect">
              <a:avLst/>
            </a:prstGeom>
            <a:noFill/>
          </p:spPr>
        </p:pic>
      </p:grpSp>
      <p:sp>
        <p:nvSpPr>
          <p:cNvPr id="40"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heckerboard(across)">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EF1FDF1F-EE4C-41AF-AB91-A3774E535B70}" type="slidenum">
              <a:rPr lang="en-US" altLang="en-US"/>
              <a:pPr>
                <a:defRPr/>
              </a:pPr>
              <a:t>19</a:t>
            </a:fld>
            <a:endParaRPr lang="en-US" altLang="en-US" dirty="0"/>
          </a:p>
        </p:txBody>
      </p:sp>
      <p:sp>
        <p:nvSpPr>
          <p:cNvPr id="12295" name="Rectangle 2"/>
          <p:cNvSpPr>
            <a:spLocks noGrp="1" noChangeArrowheads="1"/>
          </p:cNvSpPr>
          <p:nvPr>
            <p:ph type="title"/>
          </p:nvPr>
        </p:nvSpPr>
        <p:spPr/>
        <p:txBody>
          <a:bodyPr/>
          <a:lstStyle/>
          <a:p>
            <a:pPr eaLnBrk="1" hangingPunct="1"/>
            <a:r>
              <a:rPr lang="en-US" altLang="zh-CN" sz="4000" dirty="0" smtClean="0">
                <a:ea typeface="宋体" pitchFamily="2" charset="-122"/>
              </a:rPr>
              <a:t>Pooling: An Example</a:t>
            </a:r>
          </a:p>
        </p:txBody>
      </p:sp>
      <p:cxnSp>
        <p:nvCxnSpPr>
          <p:cNvPr id="12296" name="AutoShape 10"/>
          <p:cNvCxnSpPr>
            <a:cxnSpLocks noChangeShapeType="1"/>
            <a:endCxn id="12291"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32" name="矩形 31"/>
          <p:cNvSpPr/>
          <p:nvPr/>
        </p:nvSpPr>
        <p:spPr>
          <a:xfrm>
            <a:off x="914400" y="4495800"/>
            <a:ext cx="21499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Query vertex</a:t>
            </a:r>
            <a:r>
              <a:rPr kumimoji="0" lang="en-US" altLang="zh-CN" sz="2400" b="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 3</a:t>
            </a:r>
          </a:p>
        </p:txBody>
      </p:sp>
      <p:sp>
        <p:nvSpPr>
          <p:cNvPr id="50" name="矩形 49"/>
          <p:cNvSpPr/>
          <p:nvPr/>
        </p:nvSpPr>
        <p:spPr>
          <a:xfrm>
            <a:off x="1524000" y="5029200"/>
            <a:ext cx="66717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k</a:t>
            </a:r>
            <a:r>
              <a:rPr kumimoji="0" lang="en-US" altLang="zh-CN" sz="2400" b="1" i="0"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=3</a:t>
            </a:r>
            <a:endParaRPr kumimoji="0" lang="zh-CN" altLang="en-US" sz="2400" b="1" i="0" u="none" strike="noStrike" kern="0" cap="none" spc="0" normalizeH="0" baseline="0" noProof="0" dirty="0">
              <a:ln>
                <a:noFill/>
              </a:ln>
              <a:solidFill>
                <a:srgbClr val="00B050"/>
              </a:solidFill>
              <a:effectLst/>
              <a:uLnTx/>
              <a:uFillTx/>
            </a:endParaRPr>
          </a:p>
        </p:txBody>
      </p:sp>
      <p:cxnSp>
        <p:nvCxnSpPr>
          <p:cNvPr id="51" name="直接箭头连接符 50"/>
          <p:cNvCxnSpPr>
            <a:cxnSpLocks noChangeAspect="1"/>
            <a:stCxn id="53" idx="4"/>
            <a:endCxn id="52" idx="0"/>
          </p:cNvCxnSpPr>
          <p:nvPr/>
        </p:nvCxnSpPr>
        <p:spPr>
          <a:xfrm>
            <a:off x="1090228" y="2599928"/>
            <a:ext cx="0" cy="5760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2" name="椭圆 51"/>
          <p:cNvSpPr>
            <a:spLocks noChangeAspect="1"/>
          </p:cNvSpPr>
          <p:nvPr/>
        </p:nvSpPr>
        <p:spPr>
          <a:xfrm>
            <a:off x="838200" y="3175992"/>
            <a:ext cx="504056" cy="50405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Times New Roman" pitchFamily="18" charset="0"/>
                <a:cs typeface="Times New Roman" pitchFamily="18" charset="0"/>
              </a:rPr>
              <a:t>3</a:t>
            </a:r>
            <a:endParaRPr lang="zh-CN" altLang="en-US" sz="2000" dirty="0">
              <a:solidFill>
                <a:schemeClr val="bg1"/>
              </a:solidFill>
              <a:latin typeface="Times New Roman" pitchFamily="18" charset="0"/>
              <a:cs typeface="Times New Roman" pitchFamily="18" charset="0"/>
            </a:endParaRPr>
          </a:p>
        </p:txBody>
      </p:sp>
      <p:sp>
        <p:nvSpPr>
          <p:cNvPr id="53" name="椭圆 52"/>
          <p:cNvSpPr>
            <a:spLocks noChangeAspect="1"/>
          </p:cNvSpPr>
          <p:nvPr/>
        </p:nvSpPr>
        <p:spPr>
          <a:xfrm>
            <a:off x="838200" y="2095872"/>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1</a:t>
            </a:r>
            <a:endParaRPr lang="zh-CN" altLang="en-US" sz="2000" dirty="0">
              <a:solidFill>
                <a:srgbClr val="0070C0"/>
              </a:solidFill>
              <a:latin typeface="Times New Roman" pitchFamily="18" charset="0"/>
              <a:cs typeface="Times New Roman" pitchFamily="18" charset="0"/>
            </a:endParaRPr>
          </a:p>
        </p:txBody>
      </p:sp>
      <p:sp>
        <p:nvSpPr>
          <p:cNvPr id="54" name="椭圆 53"/>
          <p:cNvSpPr>
            <a:spLocks noChangeAspect="1"/>
          </p:cNvSpPr>
          <p:nvPr/>
        </p:nvSpPr>
        <p:spPr>
          <a:xfrm>
            <a:off x="1702296" y="2671936"/>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2</a:t>
            </a:r>
            <a:endParaRPr lang="zh-CN" altLang="en-US" sz="2000" dirty="0">
              <a:solidFill>
                <a:srgbClr val="0070C0"/>
              </a:solidFill>
              <a:latin typeface="Times New Roman" pitchFamily="18" charset="0"/>
              <a:cs typeface="Times New Roman" pitchFamily="18" charset="0"/>
            </a:endParaRPr>
          </a:p>
        </p:txBody>
      </p:sp>
      <p:sp>
        <p:nvSpPr>
          <p:cNvPr id="55" name="椭圆 54"/>
          <p:cNvSpPr>
            <a:spLocks noChangeAspect="1"/>
          </p:cNvSpPr>
          <p:nvPr/>
        </p:nvSpPr>
        <p:spPr>
          <a:xfrm>
            <a:off x="2638400" y="1951856"/>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4</a:t>
            </a:r>
            <a:endParaRPr lang="zh-CN" altLang="en-US" sz="2000" dirty="0">
              <a:solidFill>
                <a:srgbClr val="0070C0"/>
              </a:solidFill>
              <a:latin typeface="Times New Roman" pitchFamily="18" charset="0"/>
              <a:cs typeface="Times New Roman" pitchFamily="18" charset="0"/>
            </a:endParaRPr>
          </a:p>
        </p:txBody>
      </p:sp>
      <p:sp>
        <p:nvSpPr>
          <p:cNvPr id="56" name="椭圆 55"/>
          <p:cNvSpPr>
            <a:spLocks noChangeAspect="1"/>
          </p:cNvSpPr>
          <p:nvPr/>
        </p:nvSpPr>
        <p:spPr>
          <a:xfrm>
            <a:off x="2638400" y="346402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5</a:t>
            </a:r>
            <a:endParaRPr lang="zh-CN" altLang="en-US" sz="2000" dirty="0">
              <a:solidFill>
                <a:srgbClr val="0070C0"/>
              </a:solidFill>
              <a:latin typeface="Times New Roman" pitchFamily="18" charset="0"/>
              <a:cs typeface="Times New Roman" pitchFamily="18" charset="0"/>
            </a:endParaRPr>
          </a:p>
        </p:txBody>
      </p:sp>
      <p:cxnSp>
        <p:nvCxnSpPr>
          <p:cNvPr id="57" name="直接箭头连接符 56"/>
          <p:cNvCxnSpPr>
            <a:cxnSpLocks noChangeAspect="1"/>
            <a:stCxn id="54" idx="1"/>
            <a:endCxn id="53" idx="5"/>
          </p:cNvCxnSpPr>
          <p:nvPr/>
        </p:nvCxnSpPr>
        <p:spPr>
          <a:xfrm flipH="1" flipV="1">
            <a:off x="1268439" y="2526111"/>
            <a:ext cx="507674" cy="21964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cxnSpLocks noChangeAspect="1"/>
            <a:stCxn id="54" idx="3"/>
            <a:endCxn id="52" idx="6"/>
          </p:cNvCxnSpPr>
          <p:nvPr/>
        </p:nvCxnSpPr>
        <p:spPr>
          <a:xfrm flipH="1">
            <a:off x="1342256" y="3102175"/>
            <a:ext cx="433857"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cxnSpLocks noChangeAspect="1"/>
            <a:stCxn id="55" idx="3"/>
            <a:endCxn id="54" idx="7"/>
          </p:cNvCxnSpPr>
          <p:nvPr/>
        </p:nvCxnSpPr>
        <p:spPr>
          <a:xfrm flipH="1">
            <a:off x="2132535" y="2382095"/>
            <a:ext cx="579682" cy="3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cxnSpLocks noChangeAspect="1"/>
            <a:stCxn id="54" idx="4"/>
            <a:endCxn id="56" idx="2"/>
          </p:cNvCxnSpPr>
          <p:nvPr/>
        </p:nvCxnSpPr>
        <p:spPr>
          <a:xfrm>
            <a:off x="1954324" y="3175992"/>
            <a:ext cx="684076" cy="54006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cxnSpLocks noChangeAspect="1"/>
            <a:stCxn id="56" idx="1"/>
            <a:endCxn id="54" idx="5"/>
          </p:cNvCxnSpPr>
          <p:nvPr/>
        </p:nvCxnSpPr>
        <p:spPr>
          <a:xfrm flipH="1" flipV="1">
            <a:off x="2132535" y="3102175"/>
            <a:ext cx="579682" cy="43566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cxnSpLocks noChangeAspect="1"/>
            <a:stCxn id="55" idx="4"/>
            <a:endCxn id="56" idx="0"/>
          </p:cNvCxnSpPr>
          <p:nvPr/>
        </p:nvCxnSpPr>
        <p:spPr>
          <a:xfrm>
            <a:off x="2890428" y="2455912"/>
            <a:ext cx="0" cy="10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cxnSpLocks noChangeAspect="1"/>
            <a:stCxn id="56" idx="7"/>
            <a:endCxn id="55" idx="5"/>
          </p:cNvCxnSpPr>
          <p:nvPr/>
        </p:nvCxnSpPr>
        <p:spPr>
          <a:xfrm flipV="1">
            <a:off x="3068639" y="2382095"/>
            <a:ext cx="0" cy="11557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4" name="椭圆 63"/>
          <p:cNvSpPr>
            <a:spLocks noChangeAspect="1"/>
          </p:cNvSpPr>
          <p:nvPr/>
        </p:nvSpPr>
        <p:spPr>
          <a:xfrm>
            <a:off x="1702296" y="1447800"/>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6</a:t>
            </a:r>
            <a:endParaRPr lang="zh-CN" altLang="en-US" sz="2000" dirty="0">
              <a:solidFill>
                <a:srgbClr val="0070C0"/>
              </a:solidFill>
              <a:latin typeface="Times New Roman" pitchFamily="18" charset="0"/>
              <a:cs typeface="Times New Roman" pitchFamily="18" charset="0"/>
            </a:endParaRPr>
          </a:p>
        </p:txBody>
      </p:sp>
      <p:cxnSp>
        <p:nvCxnSpPr>
          <p:cNvPr id="65" name="直接箭头连接符 64"/>
          <p:cNvCxnSpPr>
            <a:cxnSpLocks noChangeAspect="1"/>
            <a:stCxn id="53" idx="7"/>
            <a:endCxn id="64" idx="3"/>
          </p:cNvCxnSpPr>
          <p:nvPr/>
        </p:nvCxnSpPr>
        <p:spPr>
          <a:xfrm flipV="1">
            <a:off x="1268439" y="1878039"/>
            <a:ext cx="507674" cy="29165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cxnSpLocks noChangeAspect="1"/>
            <a:stCxn id="54" idx="0"/>
            <a:endCxn id="64" idx="4"/>
          </p:cNvCxnSpPr>
          <p:nvPr/>
        </p:nvCxnSpPr>
        <p:spPr>
          <a:xfrm flipV="1">
            <a:off x="1954324" y="1951856"/>
            <a:ext cx="0" cy="72008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cxnSpLocks noChangeAspect="1"/>
            <a:stCxn id="55" idx="2"/>
            <a:endCxn id="64" idx="5"/>
          </p:cNvCxnSpPr>
          <p:nvPr/>
        </p:nvCxnSpPr>
        <p:spPr>
          <a:xfrm flipH="1" flipV="1">
            <a:off x="2132535" y="1878039"/>
            <a:ext cx="505865"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8" name="椭圆 67"/>
          <p:cNvSpPr>
            <a:spLocks noChangeAspect="1"/>
          </p:cNvSpPr>
          <p:nvPr/>
        </p:nvSpPr>
        <p:spPr>
          <a:xfrm>
            <a:off x="1676400" y="398410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7</a:t>
            </a:r>
            <a:endParaRPr lang="zh-CN" altLang="en-US" sz="2000" dirty="0">
              <a:solidFill>
                <a:srgbClr val="0070C0"/>
              </a:solidFill>
              <a:latin typeface="Times New Roman" pitchFamily="18" charset="0"/>
              <a:cs typeface="Times New Roman" pitchFamily="18" charset="0"/>
            </a:endParaRPr>
          </a:p>
        </p:txBody>
      </p:sp>
      <p:cxnSp>
        <p:nvCxnSpPr>
          <p:cNvPr id="69" name="直接箭头连接符 68"/>
          <p:cNvCxnSpPr>
            <a:cxnSpLocks noChangeAspect="1"/>
            <a:stCxn id="54" idx="4"/>
            <a:endCxn id="68" idx="0"/>
          </p:cNvCxnSpPr>
          <p:nvPr/>
        </p:nvCxnSpPr>
        <p:spPr>
          <a:xfrm flipH="1">
            <a:off x="1928428" y="3175992"/>
            <a:ext cx="25896" cy="8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cxnSpLocks noChangeAspect="1"/>
            <a:stCxn id="52" idx="5"/>
            <a:endCxn id="68" idx="1"/>
          </p:cNvCxnSpPr>
          <p:nvPr/>
        </p:nvCxnSpPr>
        <p:spPr>
          <a:xfrm>
            <a:off x="1268439" y="3606231"/>
            <a:ext cx="481778" cy="45169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cxnSpLocks noChangeAspect="1"/>
            <a:stCxn id="56" idx="3"/>
            <a:endCxn id="68" idx="7"/>
          </p:cNvCxnSpPr>
          <p:nvPr/>
        </p:nvCxnSpPr>
        <p:spPr>
          <a:xfrm flipH="1">
            <a:off x="2106639" y="3894263"/>
            <a:ext cx="605578" cy="1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776326" y="6248400"/>
            <a:ext cx="7529474" cy="556832"/>
            <a:chOff x="776326" y="6248400"/>
            <a:chExt cx="7529474" cy="556832"/>
          </a:xfrm>
        </p:grpSpPr>
        <p:pic>
          <p:nvPicPr>
            <p:cNvPr id="73"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74"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75"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76"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77"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A743E941-979B-406B-9AFE-7060C42F10E0}" type="slidenum">
              <a:rPr lang="en-US" altLang="en-US"/>
              <a:pPr>
                <a:defRPr/>
              </a:pPr>
              <a:t>2</a:t>
            </a:fld>
            <a:endParaRPr lang="en-US" altLang="en-US" dirty="0"/>
          </a:p>
        </p:txBody>
      </p:sp>
      <p:sp>
        <p:nvSpPr>
          <p:cNvPr id="4100" name="Rectangle 5"/>
          <p:cNvSpPr>
            <a:spLocks noGrp="1" noChangeArrowheads="1"/>
          </p:cNvSpPr>
          <p:nvPr>
            <p:ph type="title"/>
          </p:nvPr>
        </p:nvSpPr>
        <p:spPr/>
        <p:txBody>
          <a:bodyPr/>
          <a:lstStyle/>
          <a:p>
            <a:pPr eaLnBrk="1" hangingPunct="1"/>
            <a:r>
              <a:rPr lang="en-US" altLang="zh-CN" smtClean="0">
                <a:ea typeface="宋体" pitchFamily="2" charset="-122"/>
              </a:rPr>
              <a:t>Outline</a:t>
            </a:r>
          </a:p>
        </p:txBody>
      </p:sp>
      <p:sp>
        <p:nvSpPr>
          <p:cNvPr id="4101" name="Rectangle 7"/>
          <p:cNvSpPr>
            <a:spLocks noGrp="1" noChangeArrowheads="1"/>
          </p:cNvSpPr>
          <p:nvPr>
            <p:ph type="body" idx="1"/>
          </p:nvPr>
        </p:nvSpPr>
        <p:spPr>
          <a:xfrm>
            <a:off x="457200" y="1219200"/>
            <a:ext cx="8229600" cy="4911725"/>
          </a:xfrm>
        </p:spPr>
        <p:txBody>
          <a:bodyPr/>
          <a:lstStyle/>
          <a:p>
            <a:pPr eaLnBrk="1" hangingPunct="1"/>
            <a:endParaRPr lang="en-US" altLang="zh-CN" sz="2500" dirty="0" smtClean="0">
              <a:ea typeface="宋体" pitchFamily="2" charset="-122"/>
            </a:endParaRPr>
          </a:p>
          <a:p>
            <a:pPr eaLnBrk="1" hangingPunct="1"/>
            <a:endParaRPr lang="en-US" altLang="zh-CN" sz="2500" dirty="0" smtClean="0">
              <a:ea typeface="宋体" pitchFamily="2" charset="-122"/>
            </a:endParaRPr>
          </a:p>
        </p:txBody>
      </p:sp>
      <p:grpSp>
        <p:nvGrpSpPr>
          <p:cNvPr id="15" name="组合 14"/>
          <p:cNvGrpSpPr/>
          <p:nvPr/>
        </p:nvGrpSpPr>
        <p:grpSpPr>
          <a:xfrm>
            <a:off x="776326" y="6248400"/>
            <a:ext cx="7529474" cy="556832"/>
            <a:chOff x="776326" y="6248400"/>
            <a:chExt cx="7529474" cy="556832"/>
          </a:xfrm>
        </p:grpSpPr>
        <p:pic>
          <p:nvPicPr>
            <p:cNvPr id="11"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2"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3"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4"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0"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
        <p:nvSpPr>
          <p:cNvPr id="16" name="Rectangle 7"/>
          <p:cNvSpPr txBox="1">
            <a:spLocks noChangeArrowheads="1"/>
          </p:cNvSpPr>
          <p:nvPr/>
        </p:nvSpPr>
        <p:spPr bwMode="auto">
          <a:xfrm>
            <a:off x="609600" y="13716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altLang="zh-CN" sz="2600" dirty="0" smtClean="0">
                <a:solidFill>
                  <a:srgbClr val="009900"/>
                </a:solidFill>
                <a:latin typeface="Comic Sans MS" pitchFamily="66" charset="0"/>
                <a:ea typeface="宋体" pitchFamily="2" charset="-122"/>
              </a:rPr>
              <a:t>Backgrounds</a:t>
            </a:r>
          </a:p>
          <a:p>
            <a:pPr marL="342900" marR="0" lvl="0" indent="-342900" algn="l" defTabSz="914400" rtl="0" eaLnBrk="1" fontAlgn="base" latinLnBrk="0" hangingPunct="1">
              <a:lnSpc>
                <a:spcPct val="100000"/>
              </a:lnSpc>
              <a:spcBef>
                <a:spcPct val="20000"/>
              </a:spcBef>
              <a:spcAft>
                <a:spcPct val="0"/>
              </a:spcAft>
              <a:buClr>
                <a:schemeClr val="accent1"/>
              </a:buClr>
              <a:buSzPct val="65000"/>
              <a:tabLst/>
              <a:defRPr/>
            </a:pPr>
            <a:endParaRPr lang="en-US" altLang="zh-CN" sz="2600" dirty="0" smtClean="0">
              <a:solidFill>
                <a:srgbClr val="009900"/>
              </a:solidFill>
              <a:latin typeface="Comic Sans MS" pitchFamily="66" charset="0"/>
              <a:ea typeface="宋体" pitchFamily="2" charset="-122"/>
            </a:endParaRPr>
          </a:p>
          <a:p>
            <a:pPr marL="342900" indent="-342900" algn="l">
              <a:spcBef>
                <a:spcPct val="20000"/>
              </a:spcBef>
              <a:buClr>
                <a:schemeClr val="accent1"/>
              </a:buClr>
              <a:buSzPct val="65000"/>
              <a:buFont typeface="Wingdings" pitchFamily="2" charset="2"/>
              <a:buChar char="n"/>
            </a:pPr>
            <a:r>
              <a:rPr lang="en-US" altLang="zh-CN" sz="2600" dirty="0" smtClean="0">
                <a:solidFill>
                  <a:srgbClr val="009900"/>
                </a:solidFill>
                <a:latin typeface="Comic Sans MS" pitchFamily="66" charset="0"/>
                <a:ea typeface="宋体" pitchFamily="2" charset="-122"/>
              </a:rPr>
              <a:t>Our </a:t>
            </a:r>
            <a:r>
              <a:rPr lang="en-US" altLang="zh-CN" sz="3600" kern="0" dirty="0" err="1" smtClean="0">
                <a:solidFill>
                  <a:srgbClr val="009900"/>
                </a:solidFill>
                <a:latin typeface="+mj-lt"/>
                <a:ea typeface="+mj-ea"/>
                <a:cs typeface="+mj-cs"/>
              </a:rPr>
              <a:t>ProbeSim</a:t>
            </a:r>
            <a:r>
              <a:rPr lang="en-US" altLang="zh-CN" sz="2600" dirty="0" smtClean="0">
                <a:solidFill>
                  <a:srgbClr val="009900"/>
                </a:solidFill>
                <a:latin typeface="Comic Sans MS" pitchFamily="66" charset="0"/>
                <a:ea typeface="宋体" pitchFamily="2" charset="-122"/>
              </a:rPr>
              <a:t> Algorithm</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lang="en-US" altLang="zh-CN" sz="2600" dirty="0" smtClean="0">
              <a:solidFill>
                <a:srgbClr val="009900"/>
              </a:solidFill>
              <a:latin typeface="Comic Sans MS" pitchFamily="66" charset="0"/>
              <a:ea typeface="宋体" pitchFamily="2" charset="-122"/>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altLang="zh-CN" sz="2600" dirty="0" smtClean="0">
                <a:solidFill>
                  <a:srgbClr val="009900"/>
                </a:solidFill>
                <a:latin typeface="Comic Sans MS" pitchFamily="66" charset="0"/>
                <a:ea typeface="宋体" pitchFamily="2" charset="-122"/>
              </a:rPr>
              <a:t>Experiments</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kumimoji="0" lang="en-US" altLang="zh-CN" sz="2500" b="0" i="0" u="none" strike="noStrike" kern="0" cap="none" spc="0" normalizeH="0" baseline="0" noProof="0" dirty="0" smtClean="0">
              <a:ln>
                <a:noFill/>
              </a:ln>
              <a:solidFill>
                <a:schemeClr val="tx1"/>
              </a:solidFill>
              <a:effectLst/>
              <a:uLnTx/>
              <a:uFillTx/>
              <a:latin typeface="+mn-lt"/>
              <a:ea typeface="宋体" charset="-122"/>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EF1FDF1F-EE4C-41AF-AB91-A3774E535B70}" type="slidenum">
              <a:rPr lang="en-US" altLang="en-US"/>
              <a:pPr>
                <a:defRPr/>
              </a:pPr>
              <a:t>20</a:t>
            </a:fld>
            <a:endParaRPr lang="en-US" altLang="en-US" dirty="0"/>
          </a:p>
        </p:txBody>
      </p:sp>
      <p:sp>
        <p:nvSpPr>
          <p:cNvPr id="12295" name="Rectangle 2"/>
          <p:cNvSpPr>
            <a:spLocks noGrp="1" noChangeArrowheads="1"/>
          </p:cNvSpPr>
          <p:nvPr>
            <p:ph type="title"/>
          </p:nvPr>
        </p:nvSpPr>
        <p:spPr/>
        <p:txBody>
          <a:bodyPr/>
          <a:lstStyle/>
          <a:p>
            <a:pPr eaLnBrk="1" hangingPunct="1"/>
            <a:r>
              <a:rPr lang="en-US" altLang="zh-CN" sz="4000" dirty="0" smtClean="0">
                <a:ea typeface="宋体" pitchFamily="2" charset="-122"/>
              </a:rPr>
              <a:t>Pooling: An Example</a:t>
            </a:r>
          </a:p>
        </p:txBody>
      </p:sp>
      <p:cxnSp>
        <p:nvCxnSpPr>
          <p:cNvPr id="12296" name="AutoShape 10"/>
          <p:cNvCxnSpPr>
            <a:cxnSpLocks noChangeShapeType="1"/>
            <a:endCxn id="12291"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graphicFrame>
        <p:nvGraphicFramePr>
          <p:cNvPr id="86" name="表格 85"/>
          <p:cNvGraphicFramePr>
            <a:graphicFrameLocks noGrp="1"/>
          </p:cNvGraphicFramePr>
          <p:nvPr/>
        </p:nvGraphicFramePr>
        <p:xfrm>
          <a:off x="3797424" y="1462256"/>
          <a:ext cx="936104" cy="1112520"/>
        </p:xfrm>
        <a:graphic>
          <a:graphicData uri="http://schemas.openxmlformats.org/drawingml/2006/table">
            <a:tbl>
              <a:tblPr bandRow="1"/>
              <a:tblGrid>
                <a:gridCol w="936104"/>
              </a:tblGrid>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C00000"/>
                          </a:solidFill>
                          <a:latin typeface="Times New Roman" pitchFamily="18" charset="0"/>
                          <a:cs typeface="Times New Roman" pitchFamily="18" charset="0"/>
                        </a:rPr>
                        <a:t>1</a:t>
                      </a:r>
                      <a:endParaRPr lang="zh-CN" altLang="en-US" dirty="0">
                        <a:solidFill>
                          <a:srgbClr val="C0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C00000"/>
                          </a:solidFill>
                          <a:latin typeface="Times New Roman" pitchFamily="18" charset="0"/>
                          <a:cs typeface="Times New Roman" pitchFamily="18" charset="0"/>
                        </a:rPr>
                        <a:t>5</a:t>
                      </a:r>
                      <a:endParaRPr lang="zh-CN" altLang="en-US" dirty="0">
                        <a:solidFill>
                          <a:srgbClr val="C0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C00000"/>
                          </a:solidFill>
                          <a:latin typeface="Times New Roman" pitchFamily="18" charset="0"/>
                          <a:cs typeface="Times New Roman" pitchFamily="18" charset="0"/>
                        </a:rPr>
                        <a:t>4</a:t>
                      </a:r>
                      <a:endParaRPr lang="zh-CN" altLang="en-US" dirty="0">
                        <a:solidFill>
                          <a:srgbClr val="C0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87" name="矩形 86"/>
          <p:cNvSpPr/>
          <p:nvPr/>
        </p:nvSpPr>
        <p:spPr>
          <a:xfrm>
            <a:off x="3581400" y="990600"/>
            <a:ext cx="1398140" cy="461665"/>
          </a:xfrm>
          <a:prstGeom prst="rect">
            <a:avLst/>
          </a:prstGeom>
        </p:spPr>
        <p:txBody>
          <a:bodyPr wrap="none">
            <a:spAutoFit/>
          </a:bodyPr>
          <a:lstStyle/>
          <a:p>
            <a:r>
              <a:rPr lang="en-US" altLang="zh-CN" sz="2400" dirty="0" err="1" smtClean="0">
                <a:solidFill>
                  <a:srgbClr val="C00000"/>
                </a:solidFill>
                <a:latin typeface="Times New Roman" pitchFamily="18" charset="0"/>
                <a:ea typeface="楷体" pitchFamily="49" charset="-122"/>
                <a:cs typeface="Times New Roman" pitchFamily="18" charset="0"/>
              </a:rPr>
              <a:t>ProbeSim</a:t>
            </a:r>
            <a:endParaRPr lang="zh-CN" altLang="en-US" sz="2400" dirty="0">
              <a:solidFill>
                <a:srgbClr val="C00000"/>
              </a:solidFill>
              <a:latin typeface="Times New Roman" pitchFamily="18" charset="0"/>
              <a:ea typeface="楷体" pitchFamily="49" charset="-122"/>
              <a:cs typeface="Times New Roman" pitchFamily="18" charset="0"/>
            </a:endParaRPr>
          </a:p>
        </p:txBody>
      </p:sp>
      <p:cxnSp>
        <p:nvCxnSpPr>
          <p:cNvPr id="88" name="直接箭头连接符 87"/>
          <p:cNvCxnSpPr>
            <a:cxnSpLocks noChangeAspect="1"/>
            <a:stCxn id="90" idx="4"/>
            <a:endCxn id="89" idx="0"/>
          </p:cNvCxnSpPr>
          <p:nvPr/>
        </p:nvCxnSpPr>
        <p:spPr>
          <a:xfrm>
            <a:off x="1090228" y="2599928"/>
            <a:ext cx="0" cy="5760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9" name="椭圆 88"/>
          <p:cNvSpPr>
            <a:spLocks noChangeAspect="1"/>
          </p:cNvSpPr>
          <p:nvPr/>
        </p:nvSpPr>
        <p:spPr>
          <a:xfrm>
            <a:off x="838200" y="3175992"/>
            <a:ext cx="504056" cy="50405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Times New Roman" pitchFamily="18" charset="0"/>
                <a:cs typeface="Times New Roman" pitchFamily="18" charset="0"/>
              </a:rPr>
              <a:t>3</a:t>
            </a:r>
            <a:endParaRPr lang="zh-CN" altLang="en-US" sz="2000" dirty="0">
              <a:solidFill>
                <a:schemeClr val="bg1"/>
              </a:solidFill>
              <a:latin typeface="Times New Roman" pitchFamily="18" charset="0"/>
              <a:cs typeface="Times New Roman" pitchFamily="18" charset="0"/>
            </a:endParaRPr>
          </a:p>
        </p:txBody>
      </p:sp>
      <p:sp>
        <p:nvSpPr>
          <p:cNvPr id="90" name="椭圆 89"/>
          <p:cNvSpPr>
            <a:spLocks noChangeAspect="1"/>
          </p:cNvSpPr>
          <p:nvPr/>
        </p:nvSpPr>
        <p:spPr>
          <a:xfrm>
            <a:off x="838200" y="2095872"/>
            <a:ext cx="504056" cy="504056"/>
          </a:xfrm>
          <a:prstGeom prst="ellipse">
            <a:avLst/>
          </a:prstGeom>
          <a:solidFill>
            <a:srgbClr val="FF33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Times New Roman" pitchFamily="18" charset="0"/>
                <a:cs typeface="Times New Roman" pitchFamily="18" charset="0"/>
              </a:rPr>
              <a:t>1</a:t>
            </a:r>
            <a:endParaRPr lang="zh-CN" altLang="en-US" sz="2000" dirty="0">
              <a:solidFill>
                <a:schemeClr val="bg1"/>
              </a:solidFill>
              <a:latin typeface="Times New Roman" pitchFamily="18" charset="0"/>
              <a:cs typeface="Times New Roman" pitchFamily="18" charset="0"/>
            </a:endParaRPr>
          </a:p>
        </p:txBody>
      </p:sp>
      <p:sp>
        <p:nvSpPr>
          <p:cNvPr id="91" name="椭圆 90"/>
          <p:cNvSpPr>
            <a:spLocks noChangeAspect="1"/>
          </p:cNvSpPr>
          <p:nvPr/>
        </p:nvSpPr>
        <p:spPr>
          <a:xfrm>
            <a:off x="1702296" y="2671936"/>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2</a:t>
            </a:r>
            <a:endParaRPr lang="zh-CN" altLang="en-US" sz="2000" dirty="0" smtClean="0">
              <a:solidFill>
                <a:srgbClr val="0070C0"/>
              </a:solidFill>
              <a:latin typeface="Times New Roman" pitchFamily="18" charset="0"/>
              <a:cs typeface="Times New Roman" pitchFamily="18" charset="0"/>
            </a:endParaRPr>
          </a:p>
        </p:txBody>
      </p:sp>
      <p:sp>
        <p:nvSpPr>
          <p:cNvPr id="92" name="椭圆 91"/>
          <p:cNvSpPr>
            <a:spLocks noChangeAspect="1"/>
          </p:cNvSpPr>
          <p:nvPr/>
        </p:nvSpPr>
        <p:spPr>
          <a:xfrm>
            <a:off x="2638400" y="1951856"/>
            <a:ext cx="504056" cy="504056"/>
          </a:xfrm>
          <a:prstGeom prst="ellipse">
            <a:avLst/>
          </a:prstGeom>
          <a:solidFill>
            <a:srgbClr val="FF33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bg1"/>
                </a:solidFill>
                <a:latin typeface="Times New Roman" pitchFamily="18" charset="0"/>
                <a:cs typeface="Times New Roman" pitchFamily="18" charset="0"/>
              </a:rPr>
              <a:t>4</a:t>
            </a:r>
            <a:endParaRPr lang="zh-CN" altLang="en-US" sz="2000" dirty="0">
              <a:solidFill>
                <a:schemeClr val="bg1"/>
              </a:solidFill>
              <a:latin typeface="Times New Roman" pitchFamily="18" charset="0"/>
              <a:cs typeface="Times New Roman" pitchFamily="18" charset="0"/>
            </a:endParaRPr>
          </a:p>
        </p:txBody>
      </p:sp>
      <p:sp>
        <p:nvSpPr>
          <p:cNvPr id="93" name="椭圆 92"/>
          <p:cNvSpPr>
            <a:spLocks noChangeAspect="1"/>
          </p:cNvSpPr>
          <p:nvPr/>
        </p:nvSpPr>
        <p:spPr>
          <a:xfrm>
            <a:off x="2638400" y="3464024"/>
            <a:ext cx="504056" cy="504056"/>
          </a:xfrm>
          <a:prstGeom prst="ellipse">
            <a:avLst/>
          </a:prstGeom>
          <a:solidFill>
            <a:srgbClr val="FF33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bg1"/>
                </a:solidFill>
                <a:latin typeface="Times New Roman" pitchFamily="18" charset="0"/>
                <a:cs typeface="Times New Roman" pitchFamily="18" charset="0"/>
              </a:rPr>
              <a:t>5</a:t>
            </a:r>
            <a:endParaRPr lang="zh-CN" altLang="en-US" sz="2000" dirty="0">
              <a:solidFill>
                <a:schemeClr val="bg1"/>
              </a:solidFill>
              <a:latin typeface="Times New Roman" pitchFamily="18" charset="0"/>
              <a:cs typeface="Times New Roman" pitchFamily="18" charset="0"/>
            </a:endParaRPr>
          </a:p>
        </p:txBody>
      </p:sp>
      <p:cxnSp>
        <p:nvCxnSpPr>
          <p:cNvPr id="94" name="直接箭头连接符 93"/>
          <p:cNvCxnSpPr>
            <a:cxnSpLocks noChangeAspect="1"/>
            <a:stCxn id="91" idx="1"/>
            <a:endCxn id="90" idx="5"/>
          </p:cNvCxnSpPr>
          <p:nvPr/>
        </p:nvCxnSpPr>
        <p:spPr>
          <a:xfrm flipH="1" flipV="1">
            <a:off x="1268439" y="2526111"/>
            <a:ext cx="507674" cy="219642"/>
          </a:xfrm>
          <a:prstGeom prst="straightConnector1">
            <a:avLst/>
          </a:prstGeom>
          <a:solidFill>
            <a:srgbClr val="FF33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cxnSp>
        <p:nvCxnSpPr>
          <p:cNvPr id="95" name="直接箭头连接符 94"/>
          <p:cNvCxnSpPr>
            <a:cxnSpLocks noChangeAspect="1"/>
            <a:stCxn id="91" idx="3"/>
            <a:endCxn id="89" idx="6"/>
          </p:cNvCxnSpPr>
          <p:nvPr/>
        </p:nvCxnSpPr>
        <p:spPr>
          <a:xfrm flipH="1">
            <a:off x="1342256" y="3102175"/>
            <a:ext cx="433857"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cxnSpLocks noChangeAspect="1"/>
            <a:stCxn id="92" idx="3"/>
            <a:endCxn id="91" idx="7"/>
          </p:cNvCxnSpPr>
          <p:nvPr/>
        </p:nvCxnSpPr>
        <p:spPr>
          <a:xfrm flipH="1">
            <a:off x="2132535" y="2382095"/>
            <a:ext cx="579682" cy="3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a:cxnSpLocks noChangeAspect="1"/>
            <a:stCxn id="91" idx="4"/>
            <a:endCxn id="93" idx="2"/>
          </p:cNvCxnSpPr>
          <p:nvPr/>
        </p:nvCxnSpPr>
        <p:spPr>
          <a:xfrm>
            <a:off x="1954324" y="3175992"/>
            <a:ext cx="684076" cy="54006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cxnSpLocks noChangeAspect="1"/>
            <a:stCxn id="93" idx="1"/>
            <a:endCxn id="91" idx="5"/>
          </p:cNvCxnSpPr>
          <p:nvPr/>
        </p:nvCxnSpPr>
        <p:spPr>
          <a:xfrm flipH="1" flipV="1">
            <a:off x="2132535" y="3102175"/>
            <a:ext cx="579682" cy="43566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a:cxnSpLocks noChangeAspect="1"/>
            <a:stCxn id="92" idx="4"/>
            <a:endCxn id="93" idx="0"/>
          </p:cNvCxnSpPr>
          <p:nvPr/>
        </p:nvCxnSpPr>
        <p:spPr>
          <a:xfrm>
            <a:off x="2890428" y="2455912"/>
            <a:ext cx="0" cy="10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cxnSpLocks noChangeAspect="1"/>
            <a:stCxn id="93" idx="7"/>
            <a:endCxn id="92" idx="5"/>
          </p:cNvCxnSpPr>
          <p:nvPr/>
        </p:nvCxnSpPr>
        <p:spPr>
          <a:xfrm flipV="1">
            <a:off x="3068639" y="2382095"/>
            <a:ext cx="0" cy="11557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1" name="椭圆 100"/>
          <p:cNvSpPr>
            <a:spLocks noChangeAspect="1"/>
          </p:cNvSpPr>
          <p:nvPr/>
        </p:nvSpPr>
        <p:spPr>
          <a:xfrm>
            <a:off x="1702296" y="1447800"/>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6</a:t>
            </a:r>
            <a:endParaRPr lang="zh-CN" altLang="en-US" sz="2000" dirty="0">
              <a:solidFill>
                <a:srgbClr val="0070C0"/>
              </a:solidFill>
              <a:latin typeface="Times New Roman" pitchFamily="18" charset="0"/>
              <a:cs typeface="Times New Roman" pitchFamily="18" charset="0"/>
            </a:endParaRPr>
          </a:p>
        </p:txBody>
      </p:sp>
      <p:cxnSp>
        <p:nvCxnSpPr>
          <p:cNvPr id="102" name="直接箭头连接符 101"/>
          <p:cNvCxnSpPr>
            <a:cxnSpLocks noChangeAspect="1"/>
            <a:stCxn id="90" idx="7"/>
            <a:endCxn id="101" idx="3"/>
          </p:cNvCxnSpPr>
          <p:nvPr/>
        </p:nvCxnSpPr>
        <p:spPr>
          <a:xfrm flipV="1">
            <a:off x="1268439" y="1878039"/>
            <a:ext cx="507674" cy="29165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cxnSpLocks noChangeAspect="1"/>
            <a:stCxn id="91" idx="0"/>
            <a:endCxn id="101" idx="4"/>
          </p:cNvCxnSpPr>
          <p:nvPr/>
        </p:nvCxnSpPr>
        <p:spPr>
          <a:xfrm flipV="1">
            <a:off x="1954324" y="1951856"/>
            <a:ext cx="0" cy="72008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cxnSpLocks noChangeAspect="1"/>
            <a:stCxn id="92" idx="2"/>
            <a:endCxn id="101" idx="5"/>
          </p:cNvCxnSpPr>
          <p:nvPr/>
        </p:nvCxnSpPr>
        <p:spPr>
          <a:xfrm flipH="1" flipV="1">
            <a:off x="2132535" y="1878039"/>
            <a:ext cx="505865"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5" name="椭圆 104"/>
          <p:cNvSpPr>
            <a:spLocks noChangeAspect="1"/>
          </p:cNvSpPr>
          <p:nvPr/>
        </p:nvSpPr>
        <p:spPr>
          <a:xfrm>
            <a:off x="1676400" y="398410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7</a:t>
            </a:r>
            <a:endParaRPr lang="zh-CN" altLang="en-US" sz="2000" dirty="0">
              <a:solidFill>
                <a:srgbClr val="0070C0"/>
              </a:solidFill>
              <a:latin typeface="Times New Roman" pitchFamily="18" charset="0"/>
              <a:cs typeface="Times New Roman" pitchFamily="18" charset="0"/>
            </a:endParaRPr>
          </a:p>
        </p:txBody>
      </p:sp>
      <p:cxnSp>
        <p:nvCxnSpPr>
          <p:cNvPr id="106" name="直接箭头连接符 105"/>
          <p:cNvCxnSpPr>
            <a:cxnSpLocks noChangeAspect="1"/>
            <a:stCxn id="91" idx="4"/>
            <a:endCxn id="105" idx="0"/>
          </p:cNvCxnSpPr>
          <p:nvPr/>
        </p:nvCxnSpPr>
        <p:spPr>
          <a:xfrm flipH="1">
            <a:off x="1928428" y="3175992"/>
            <a:ext cx="25896" cy="8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a:cxnSpLocks noChangeAspect="1"/>
            <a:stCxn id="89" idx="5"/>
            <a:endCxn id="105" idx="1"/>
          </p:cNvCxnSpPr>
          <p:nvPr/>
        </p:nvCxnSpPr>
        <p:spPr>
          <a:xfrm>
            <a:off x="1268439" y="3606231"/>
            <a:ext cx="481778" cy="45169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cxnSpLocks noChangeAspect="1"/>
            <a:stCxn id="93" idx="3"/>
            <a:endCxn id="105" idx="7"/>
          </p:cNvCxnSpPr>
          <p:nvPr/>
        </p:nvCxnSpPr>
        <p:spPr>
          <a:xfrm flipH="1">
            <a:off x="2106639" y="3894263"/>
            <a:ext cx="605578" cy="1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1" name="矩形 110"/>
          <p:cNvSpPr/>
          <p:nvPr/>
        </p:nvSpPr>
        <p:spPr>
          <a:xfrm>
            <a:off x="914400" y="4495800"/>
            <a:ext cx="21499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Query vertex</a:t>
            </a:r>
            <a:r>
              <a:rPr kumimoji="0" lang="en-US" altLang="zh-CN" sz="2400" b="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 3</a:t>
            </a:r>
          </a:p>
        </p:txBody>
      </p:sp>
      <p:sp>
        <p:nvSpPr>
          <p:cNvPr id="112" name="矩形 111"/>
          <p:cNvSpPr/>
          <p:nvPr/>
        </p:nvSpPr>
        <p:spPr>
          <a:xfrm>
            <a:off x="1524000" y="5029200"/>
            <a:ext cx="66717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k</a:t>
            </a:r>
            <a:r>
              <a:rPr kumimoji="0" lang="en-US" altLang="zh-CN" sz="2400" b="1" i="0"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=3</a:t>
            </a:r>
            <a:endParaRPr kumimoji="0" lang="zh-CN" altLang="en-US" sz="2400" b="1" i="0" u="none" strike="noStrike" kern="0" cap="none" spc="0" normalizeH="0" baseline="0" noProof="0" dirty="0">
              <a:ln>
                <a:noFill/>
              </a:ln>
              <a:solidFill>
                <a:srgbClr val="00B050"/>
              </a:solidFill>
              <a:effectLst/>
              <a:uLnTx/>
              <a:uFillTx/>
            </a:endParaRPr>
          </a:p>
        </p:txBody>
      </p:sp>
      <p:grpSp>
        <p:nvGrpSpPr>
          <p:cNvPr id="113" name="组合 112"/>
          <p:cNvGrpSpPr/>
          <p:nvPr/>
        </p:nvGrpSpPr>
        <p:grpSpPr>
          <a:xfrm>
            <a:off x="776326" y="6248400"/>
            <a:ext cx="7529474" cy="556832"/>
            <a:chOff x="776326" y="6248400"/>
            <a:chExt cx="7529474" cy="556832"/>
          </a:xfrm>
        </p:grpSpPr>
        <p:pic>
          <p:nvPicPr>
            <p:cNvPr id="114"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15"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16"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17"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18"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EF1FDF1F-EE4C-41AF-AB91-A3774E535B70}" type="slidenum">
              <a:rPr lang="en-US" altLang="en-US"/>
              <a:pPr>
                <a:defRPr/>
              </a:pPr>
              <a:t>21</a:t>
            </a:fld>
            <a:endParaRPr lang="en-US" altLang="en-US" dirty="0"/>
          </a:p>
        </p:txBody>
      </p:sp>
      <p:sp>
        <p:nvSpPr>
          <p:cNvPr id="12295" name="Rectangle 2"/>
          <p:cNvSpPr>
            <a:spLocks noGrp="1" noChangeArrowheads="1"/>
          </p:cNvSpPr>
          <p:nvPr>
            <p:ph type="title"/>
          </p:nvPr>
        </p:nvSpPr>
        <p:spPr/>
        <p:txBody>
          <a:bodyPr/>
          <a:lstStyle/>
          <a:p>
            <a:pPr eaLnBrk="1" hangingPunct="1"/>
            <a:r>
              <a:rPr lang="en-US" altLang="zh-CN" sz="4000" dirty="0" smtClean="0">
                <a:ea typeface="宋体" pitchFamily="2" charset="-122"/>
              </a:rPr>
              <a:t>Pooling: An Example</a:t>
            </a:r>
          </a:p>
        </p:txBody>
      </p:sp>
      <p:graphicFrame>
        <p:nvGraphicFramePr>
          <p:cNvPr id="107" name="表格 106"/>
          <p:cNvGraphicFramePr>
            <a:graphicFrameLocks noGrp="1"/>
          </p:cNvGraphicFramePr>
          <p:nvPr/>
        </p:nvGraphicFramePr>
        <p:xfrm>
          <a:off x="3794966" y="3094856"/>
          <a:ext cx="936104" cy="1112520"/>
        </p:xfrm>
        <a:graphic>
          <a:graphicData uri="http://schemas.openxmlformats.org/drawingml/2006/table">
            <a:tbl>
              <a:tblPr bandRow="1"/>
              <a:tblGrid>
                <a:gridCol w="936104"/>
              </a:tblGrid>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0070C0"/>
                          </a:solidFill>
                          <a:latin typeface="Times New Roman" pitchFamily="18" charset="0"/>
                          <a:cs typeface="Times New Roman" pitchFamily="18" charset="0"/>
                        </a:rPr>
                        <a:t>1</a:t>
                      </a:r>
                      <a:endParaRPr lang="zh-CN" altLang="en-US" dirty="0">
                        <a:solidFill>
                          <a:srgbClr val="0070C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0070C0"/>
                          </a:solidFill>
                          <a:latin typeface="Times New Roman" pitchFamily="18" charset="0"/>
                          <a:cs typeface="Times New Roman" pitchFamily="18" charset="0"/>
                        </a:rPr>
                        <a:t>2</a:t>
                      </a:r>
                      <a:endParaRPr lang="zh-CN" altLang="en-US" dirty="0">
                        <a:solidFill>
                          <a:srgbClr val="0070C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0070C0"/>
                          </a:solidFill>
                          <a:latin typeface="Times New Roman" pitchFamily="18" charset="0"/>
                          <a:cs typeface="Times New Roman" pitchFamily="18" charset="0"/>
                        </a:rPr>
                        <a:t>4</a:t>
                      </a:r>
                      <a:endParaRPr lang="zh-CN" altLang="en-US" dirty="0">
                        <a:solidFill>
                          <a:srgbClr val="0070C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108" name="矩形 107"/>
          <p:cNvSpPr/>
          <p:nvPr/>
        </p:nvSpPr>
        <p:spPr>
          <a:xfrm>
            <a:off x="3722958" y="2590800"/>
            <a:ext cx="1153842" cy="461665"/>
          </a:xfrm>
          <a:prstGeom prst="rect">
            <a:avLst/>
          </a:prstGeom>
        </p:spPr>
        <p:txBody>
          <a:bodyPr wrap="none">
            <a:spAutoFit/>
          </a:bodyPr>
          <a:lstStyle/>
          <a:p>
            <a:r>
              <a:rPr lang="en-US" altLang="zh-CN" sz="2400" dirty="0" err="1" smtClean="0">
                <a:solidFill>
                  <a:srgbClr val="0070C0"/>
                </a:solidFill>
                <a:latin typeface="Times New Roman" pitchFamily="18" charset="0"/>
                <a:ea typeface="楷体" pitchFamily="49" charset="-122"/>
                <a:cs typeface="Times New Roman" pitchFamily="18" charset="0"/>
              </a:rPr>
              <a:t>TopSim</a:t>
            </a:r>
            <a:endParaRPr lang="zh-CN" altLang="en-US" sz="2400" dirty="0">
              <a:solidFill>
                <a:srgbClr val="0070C0"/>
              </a:solidFill>
              <a:latin typeface="Times New Roman" pitchFamily="18" charset="0"/>
              <a:ea typeface="楷体" pitchFamily="49" charset="-122"/>
              <a:cs typeface="Times New Roman" pitchFamily="18" charset="0"/>
            </a:endParaRPr>
          </a:p>
        </p:txBody>
      </p:sp>
      <p:cxnSp>
        <p:nvCxnSpPr>
          <p:cNvPr id="109" name="直接箭头连接符 108"/>
          <p:cNvCxnSpPr>
            <a:cxnSpLocks noChangeAspect="1"/>
            <a:stCxn id="111" idx="4"/>
            <a:endCxn id="110" idx="0"/>
          </p:cNvCxnSpPr>
          <p:nvPr/>
        </p:nvCxnSpPr>
        <p:spPr>
          <a:xfrm>
            <a:off x="1090228" y="2599928"/>
            <a:ext cx="0" cy="5760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0" name="椭圆 109"/>
          <p:cNvSpPr>
            <a:spLocks noChangeAspect="1"/>
          </p:cNvSpPr>
          <p:nvPr/>
        </p:nvSpPr>
        <p:spPr>
          <a:xfrm>
            <a:off x="838200" y="3175992"/>
            <a:ext cx="504056" cy="50405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Times New Roman" pitchFamily="18" charset="0"/>
                <a:cs typeface="Times New Roman" pitchFamily="18" charset="0"/>
              </a:rPr>
              <a:t>3</a:t>
            </a:r>
            <a:endParaRPr lang="zh-CN" altLang="en-US" sz="2000" dirty="0">
              <a:solidFill>
                <a:schemeClr val="bg1"/>
              </a:solidFill>
              <a:latin typeface="Times New Roman" pitchFamily="18" charset="0"/>
              <a:cs typeface="Times New Roman" pitchFamily="18" charset="0"/>
            </a:endParaRPr>
          </a:p>
        </p:txBody>
      </p:sp>
      <p:sp>
        <p:nvSpPr>
          <p:cNvPr id="111" name="椭圆 110"/>
          <p:cNvSpPr>
            <a:spLocks noChangeAspect="1"/>
          </p:cNvSpPr>
          <p:nvPr/>
        </p:nvSpPr>
        <p:spPr>
          <a:xfrm>
            <a:off x="838200" y="2095872"/>
            <a:ext cx="504056" cy="504056"/>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Times New Roman" pitchFamily="18" charset="0"/>
                <a:cs typeface="Times New Roman" pitchFamily="18" charset="0"/>
              </a:rPr>
              <a:t>1</a:t>
            </a:r>
            <a:endParaRPr lang="zh-CN" altLang="en-US" sz="2000" dirty="0">
              <a:solidFill>
                <a:schemeClr val="bg1"/>
              </a:solidFill>
              <a:latin typeface="Times New Roman" pitchFamily="18" charset="0"/>
              <a:cs typeface="Times New Roman" pitchFamily="18" charset="0"/>
            </a:endParaRPr>
          </a:p>
        </p:txBody>
      </p:sp>
      <p:sp>
        <p:nvSpPr>
          <p:cNvPr id="112" name="椭圆 111"/>
          <p:cNvSpPr>
            <a:spLocks noChangeAspect="1"/>
          </p:cNvSpPr>
          <p:nvPr/>
        </p:nvSpPr>
        <p:spPr>
          <a:xfrm>
            <a:off x="1702296" y="2671936"/>
            <a:ext cx="504056" cy="504056"/>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bg1"/>
                </a:solidFill>
                <a:latin typeface="Times New Roman" pitchFamily="18" charset="0"/>
                <a:cs typeface="Times New Roman" pitchFamily="18" charset="0"/>
              </a:rPr>
              <a:t>2</a:t>
            </a:r>
            <a:endParaRPr lang="zh-CN" altLang="en-US" sz="2000" dirty="0">
              <a:solidFill>
                <a:schemeClr val="bg1"/>
              </a:solidFill>
              <a:latin typeface="Times New Roman" pitchFamily="18" charset="0"/>
              <a:cs typeface="Times New Roman" pitchFamily="18" charset="0"/>
            </a:endParaRPr>
          </a:p>
        </p:txBody>
      </p:sp>
      <p:sp>
        <p:nvSpPr>
          <p:cNvPr id="113" name="椭圆 112"/>
          <p:cNvSpPr>
            <a:spLocks noChangeAspect="1"/>
          </p:cNvSpPr>
          <p:nvPr/>
        </p:nvSpPr>
        <p:spPr>
          <a:xfrm>
            <a:off x="2638400" y="1951856"/>
            <a:ext cx="504056" cy="504056"/>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bg1"/>
                </a:solidFill>
                <a:latin typeface="Times New Roman" pitchFamily="18" charset="0"/>
                <a:cs typeface="Times New Roman" pitchFamily="18" charset="0"/>
              </a:rPr>
              <a:t>4</a:t>
            </a:r>
            <a:endParaRPr lang="zh-CN" altLang="en-US" sz="2000" dirty="0">
              <a:solidFill>
                <a:schemeClr val="bg1"/>
              </a:solidFill>
              <a:latin typeface="Times New Roman" pitchFamily="18" charset="0"/>
              <a:cs typeface="Times New Roman" pitchFamily="18" charset="0"/>
            </a:endParaRPr>
          </a:p>
        </p:txBody>
      </p:sp>
      <p:sp>
        <p:nvSpPr>
          <p:cNvPr id="114" name="椭圆 113"/>
          <p:cNvSpPr>
            <a:spLocks noChangeAspect="1"/>
          </p:cNvSpPr>
          <p:nvPr/>
        </p:nvSpPr>
        <p:spPr>
          <a:xfrm>
            <a:off x="2638400" y="346402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5</a:t>
            </a:r>
            <a:endParaRPr lang="zh-CN" altLang="en-US" sz="2000" dirty="0">
              <a:solidFill>
                <a:srgbClr val="0070C0"/>
              </a:solidFill>
              <a:latin typeface="Times New Roman" pitchFamily="18" charset="0"/>
              <a:cs typeface="Times New Roman" pitchFamily="18" charset="0"/>
            </a:endParaRPr>
          </a:p>
        </p:txBody>
      </p:sp>
      <p:cxnSp>
        <p:nvCxnSpPr>
          <p:cNvPr id="115" name="直接箭头连接符 114"/>
          <p:cNvCxnSpPr>
            <a:cxnSpLocks noChangeAspect="1"/>
            <a:stCxn id="112" idx="1"/>
            <a:endCxn id="111" idx="5"/>
          </p:cNvCxnSpPr>
          <p:nvPr/>
        </p:nvCxnSpPr>
        <p:spPr>
          <a:xfrm flipH="1" flipV="1">
            <a:off x="1268439" y="2526111"/>
            <a:ext cx="507674" cy="21964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cxnSpLocks noChangeAspect="1"/>
            <a:stCxn id="112" idx="3"/>
            <a:endCxn id="110" idx="6"/>
          </p:cNvCxnSpPr>
          <p:nvPr/>
        </p:nvCxnSpPr>
        <p:spPr>
          <a:xfrm flipH="1">
            <a:off x="1342256" y="3102175"/>
            <a:ext cx="433857"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接箭头连接符 116"/>
          <p:cNvCxnSpPr>
            <a:cxnSpLocks noChangeAspect="1"/>
            <a:stCxn id="113" idx="3"/>
            <a:endCxn id="112" idx="7"/>
          </p:cNvCxnSpPr>
          <p:nvPr/>
        </p:nvCxnSpPr>
        <p:spPr>
          <a:xfrm flipH="1">
            <a:off x="2132535" y="2382095"/>
            <a:ext cx="579682" cy="3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a:cxnSpLocks noChangeAspect="1"/>
            <a:stCxn id="112" idx="4"/>
            <a:endCxn id="114" idx="2"/>
          </p:cNvCxnSpPr>
          <p:nvPr/>
        </p:nvCxnSpPr>
        <p:spPr>
          <a:xfrm>
            <a:off x="1954324" y="3175992"/>
            <a:ext cx="684076" cy="54006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9" name="直接箭头连接符 118"/>
          <p:cNvCxnSpPr>
            <a:cxnSpLocks noChangeAspect="1"/>
            <a:stCxn id="114" idx="1"/>
            <a:endCxn id="112" idx="5"/>
          </p:cNvCxnSpPr>
          <p:nvPr/>
        </p:nvCxnSpPr>
        <p:spPr>
          <a:xfrm flipH="1" flipV="1">
            <a:off x="2132535" y="3102175"/>
            <a:ext cx="579682" cy="43566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a:cxnSpLocks noChangeAspect="1"/>
            <a:stCxn id="113" idx="4"/>
            <a:endCxn id="114" idx="0"/>
          </p:cNvCxnSpPr>
          <p:nvPr/>
        </p:nvCxnSpPr>
        <p:spPr>
          <a:xfrm>
            <a:off x="2890428" y="2455912"/>
            <a:ext cx="0" cy="10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a:cxnSpLocks noChangeAspect="1"/>
            <a:stCxn id="114" idx="7"/>
            <a:endCxn id="113" idx="5"/>
          </p:cNvCxnSpPr>
          <p:nvPr/>
        </p:nvCxnSpPr>
        <p:spPr>
          <a:xfrm flipV="1">
            <a:off x="3068639" y="2382095"/>
            <a:ext cx="0" cy="11557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2" name="椭圆 121"/>
          <p:cNvSpPr>
            <a:spLocks noChangeAspect="1"/>
          </p:cNvSpPr>
          <p:nvPr/>
        </p:nvSpPr>
        <p:spPr>
          <a:xfrm>
            <a:off x="1702296" y="1447800"/>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6</a:t>
            </a:r>
            <a:endParaRPr lang="zh-CN" altLang="en-US" sz="2000" dirty="0">
              <a:solidFill>
                <a:srgbClr val="0070C0"/>
              </a:solidFill>
              <a:latin typeface="Times New Roman" pitchFamily="18" charset="0"/>
              <a:cs typeface="Times New Roman" pitchFamily="18" charset="0"/>
            </a:endParaRPr>
          </a:p>
        </p:txBody>
      </p:sp>
      <p:cxnSp>
        <p:nvCxnSpPr>
          <p:cNvPr id="123" name="直接箭头连接符 122"/>
          <p:cNvCxnSpPr>
            <a:cxnSpLocks noChangeAspect="1"/>
            <a:stCxn id="111" idx="7"/>
            <a:endCxn id="122" idx="3"/>
          </p:cNvCxnSpPr>
          <p:nvPr/>
        </p:nvCxnSpPr>
        <p:spPr>
          <a:xfrm flipV="1">
            <a:off x="1268439" y="1878039"/>
            <a:ext cx="507674" cy="29165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a:cxnSpLocks noChangeAspect="1"/>
            <a:stCxn id="112" idx="0"/>
            <a:endCxn id="122" idx="4"/>
          </p:cNvCxnSpPr>
          <p:nvPr/>
        </p:nvCxnSpPr>
        <p:spPr>
          <a:xfrm flipV="1">
            <a:off x="1954324" y="1951856"/>
            <a:ext cx="0" cy="72008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a:cxnSpLocks noChangeAspect="1"/>
            <a:stCxn id="113" idx="2"/>
            <a:endCxn id="122" idx="5"/>
          </p:cNvCxnSpPr>
          <p:nvPr/>
        </p:nvCxnSpPr>
        <p:spPr>
          <a:xfrm flipH="1" flipV="1">
            <a:off x="2132535" y="1878039"/>
            <a:ext cx="505865"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6" name="椭圆 125"/>
          <p:cNvSpPr>
            <a:spLocks noChangeAspect="1"/>
          </p:cNvSpPr>
          <p:nvPr/>
        </p:nvSpPr>
        <p:spPr>
          <a:xfrm>
            <a:off x="1676400" y="398410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7</a:t>
            </a:r>
            <a:endParaRPr lang="zh-CN" altLang="en-US" sz="2000" dirty="0">
              <a:solidFill>
                <a:srgbClr val="0070C0"/>
              </a:solidFill>
              <a:latin typeface="Times New Roman" pitchFamily="18" charset="0"/>
              <a:cs typeface="Times New Roman" pitchFamily="18" charset="0"/>
            </a:endParaRPr>
          </a:p>
        </p:txBody>
      </p:sp>
      <p:cxnSp>
        <p:nvCxnSpPr>
          <p:cNvPr id="127" name="直接箭头连接符 126"/>
          <p:cNvCxnSpPr>
            <a:cxnSpLocks noChangeAspect="1"/>
            <a:stCxn id="112" idx="4"/>
            <a:endCxn id="126" idx="0"/>
          </p:cNvCxnSpPr>
          <p:nvPr/>
        </p:nvCxnSpPr>
        <p:spPr>
          <a:xfrm flipH="1">
            <a:off x="1928428" y="3175992"/>
            <a:ext cx="25896" cy="8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cxnSpLocks noChangeAspect="1"/>
            <a:stCxn id="110" idx="5"/>
            <a:endCxn id="126" idx="1"/>
          </p:cNvCxnSpPr>
          <p:nvPr/>
        </p:nvCxnSpPr>
        <p:spPr>
          <a:xfrm>
            <a:off x="1268439" y="3606231"/>
            <a:ext cx="481778" cy="45169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接箭头连接符 128"/>
          <p:cNvCxnSpPr>
            <a:cxnSpLocks noChangeAspect="1"/>
            <a:stCxn id="114" idx="3"/>
            <a:endCxn id="126" idx="7"/>
          </p:cNvCxnSpPr>
          <p:nvPr/>
        </p:nvCxnSpPr>
        <p:spPr>
          <a:xfrm flipH="1">
            <a:off x="2106639" y="3894263"/>
            <a:ext cx="605578" cy="1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914400" y="4495800"/>
            <a:ext cx="21499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Query vertex</a:t>
            </a:r>
            <a:r>
              <a:rPr kumimoji="0" lang="en-US" altLang="zh-CN" sz="2400" b="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 3</a:t>
            </a:r>
          </a:p>
        </p:txBody>
      </p:sp>
      <p:sp>
        <p:nvSpPr>
          <p:cNvPr id="131" name="矩形 130"/>
          <p:cNvSpPr/>
          <p:nvPr/>
        </p:nvSpPr>
        <p:spPr>
          <a:xfrm>
            <a:off x="1524000" y="5029200"/>
            <a:ext cx="66717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k</a:t>
            </a:r>
            <a:r>
              <a:rPr kumimoji="0" lang="en-US" altLang="zh-CN" sz="2400" b="1" i="0"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=3</a:t>
            </a:r>
            <a:endParaRPr kumimoji="0" lang="zh-CN" altLang="en-US" sz="2400" b="1" i="0" u="none" strike="noStrike" kern="0" cap="none" spc="0" normalizeH="0" baseline="0" noProof="0" dirty="0">
              <a:ln>
                <a:noFill/>
              </a:ln>
              <a:solidFill>
                <a:srgbClr val="00B050"/>
              </a:solidFill>
              <a:effectLst/>
              <a:uLnTx/>
              <a:uFillTx/>
            </a:endParaRPr>
          </a:p>
        </p:txBody>
      </p:sp>
      <p:grpSp>
        <p:nvGrpSpPr>
          <p:cNvPr id="132" name="组合 131"/>
          <p:cNvGrpSpPr/>
          <p:nvPr/>
        </p:nvGrpSpPr>
        <p:grpSpPr>
          <a:xfrm>
            <a:off x="776326" y="6248400"/>
            <a:ext cx="7529474" cy="556832"/>
            <a:chOff x="776326" y="6248400"/>
            <a:chExt cx="7529474" cy="556832"/>
          </a:xfrm>
        </p:grpSpPr>
        <p:pic>
          <p:nvPicPr>
            <p:cNvPr id="133"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34"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35"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36"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37"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EF1FDF1F-EE4C-41AF-AB91-A3774E535B70}" type="slidenum">
              <a:rPr lang="en-US" altLang="en-US"/>
              <a:pPr>
                <a:defRPr/>
              </a:pPr>
              <a:t>22</a:t>
            </a:fld>
            <a:endParaRPr lang="en-US" altLang="en-US" dirty="0"/>
          </a:p>
        </p:txBody>
      </p:sp>
      <p:sp>
        <p:nvSpPr>
          <p:cNvPr id="12295" name="Rectangle 2"/>
          <p:cNvSpPr>
            <a:spLocks noGrp="1" noChangeArrowheads="1"/>
          </p:cNvSpPr>
          <p:nvPr>
            <p:ph type="title"/>
          </p:nvPr>
        </p:nvSpPr>
        <p:spPr/>
        <p:txBody>
          <a:bodyPr/>
          <a:lstStyle/>
          <a:p>
            <a:pPr eaLnBrk="1" hangingPunct="1"/>
            <a:r>
              <a:rPr lang="en-US" altLang="zh-CN" sz="4000" dirty="0" smtClean="0">
                <a:ea typeface="宋体" pitchFamily="2" charset="-122"/>
              </a:rPr>
              <a:t>Pooling: An Example</a:t>
            </a:r>
          </a:p>
        </p:txBody>
      </p:sp>
      <p:graphicFrame>
        <p:nvGraphicFramePr>
          <p:cNvPr id="28" name="表格 27"/>
          <p:cNvGraphicFramePr>
            <a:graphicFrameLocks noGrp="1"/>
          </p:cNvGraphicFramePr>
          <p:nvPr/>
        </p:nvGraphicFramePr>
        <p:xfrm>
          <a:off x="3810000" y="4953000"/>
          <a:ext cx="936104" cy="1112520"/>
        </p:xfrm>
        <a:graphic>
          <a:graphicData uri="http://schemas.openxmlformats.org/drawingml/2006/table">
            <a:tbl>
              <a:tblPr bandRow="1">
                <a:tableStyleId>{5C22544A-7EE6-4342-B048-85BDC9FD1C3A}</a:tableStyleId>
              </a:tblPr>
              <a:tblGrid>
                <a:gridCol w="936104"/>
              </a:tblGrid>
              <a:tr h="370840">
                <a:tc>
                  <a:txBody>
                    <a:bodyPr/>
                    <a:lstStyle/>
                    <a:p>
                      <a:pPr algn="ctr"/>
                      <a:r>
                        <a:rPr lang="en-US" altLang="zh-CN" dirty="0" smtClean="0">
                          <a:solidFill>
                            <a:srgbClr val="00B050"/>
                          </a:solidFill>
                          <a:latin typeface="Times New Roman" pitchFamily="18" charset="0"/>
                          <a:cs typeface="Times New Roman" pitchFamily="18" charset="0"/>
                        </a:rPr>
                        <a:t>2</a:t>
                      </a:r>
                      <a:endParaRPr lang="zh-CN" altLang="en-US" dirty="0">
                        <a:solidFill>
                          <a:srgbClr val="00B050"/>
                        </a:solidFill>
                        <a:latin typeface="Times New Roman" pitchFamily="18" charset="0"/>
                        <a:cs typeface="Times New Roman" pitchFamily="18" charset="0"/>
                      </a:endParaRPr>
                    </a:p>
                  </a:txBody>
                  <a:tcPr/>
                </a:tc>
              </a:tr>
              <a:tr h="370840">
                <a:tc>
                  <a:txBody>
                    <a:bodyPr/>
                    <a:lstStyle/>
                    <a:p>
                      <a:pPr algn="ctr"/>
                      <a:r>
                        <a:rPr lang="en-US" altLang="zh-CN" dirty="0" smtClean="0">
                          <a:solidFill>
                            <a:srgbClr val="00B050"/>
                          </a:solidFill>
                          <a:latin typeface="Times New Roman" pitchFamily="18" charset="0"/>
                          <a:cs typeface="Times New Roman" pitchFamily="18" charset="0"/>
                        </a:rPr>
                        <a:t>7</a:t>
                      </a:r>
                      <a:endParaRPr lang="zh-CN" altLang="en-US" dirty="0">
                        <a:solidFill>
                          <a:srgbClr val="00B050"/>
                        </a:solidFill>
                        <a:latin typeface="Times New Roman" pitchFamily="18" charset="0"/>
                        <a:cs typeface="Times New Roman" pitchFamily="18" charset="0"/>
                      </a:endParaRPr>
                    </a:p>
                  </a:txBody>
                  <a:tcPr/>
                </a:tc>
              </a:tr>
              <a:tr h="370840">
                <a:tc>
                  <a:txBody>
                    <a:bodyPr/>
                    <a:lstStyle/>
                    <a:p>
                      <a:pPr algn="ctr"/>
                      <a:r>
                        <a:rPr lang="en-US" altLang="zh-CN" dirty="0" smtClean="0">
                          <a:solidFill>
                            <a:srgbClr val="00B050"/>
                          </a:solidFill>
                          <a:latin typeface="Times New Roman" pitchFamily="18" charset="0"/>
                          <a:cs typeface="Times New Roman" pitchFamily="18" charset="0"/>
                        </a:rPr>
                        <a:t>4</a:t>
                      </a:r>
                      <a:endParaRPr lang="zh-CN" altLang="en-US" dirty="0">
                        <a:solidFill>
                          <a:srgbClr val="00B050"/>
                        </a:solidFill>
                        <a:latin typeface="Times New Roman" pitchFamily="18" charset="0"/>
                        <a:cs typeface="Times New Roman" pitchFamily="18" charset="0"/>
                      </a:endParaRPr>
                    </a:p>
                  </a:txBody>
                  <a:tcPr/>
                </a:tc>
              </a:tr>
            </a:tbl>
          </a:graphicData>
        </a:graphic>
      </p:graphicFrame>
      <p:sp>
        <p:nvSpPr>
          <p:cNvPr id="29" name="矩形 28"/>
          <p:cNvSpPr/>
          <p:nvPr/>
        </p:nvSpPr>
        <p:spPr>
          <a:xfrm>
            <a:off x="3882008" y="4448944"/>
            <a:ext cx="715260" cy="461665"/>
          </a:xfrm>
          <a:prstGeom prst="rect">
            <a:avLst/>
          </a:prstGeom>
        </p:spPr>
        <p:txBody>
          <a:bodyPr wrap="none">
            <a:spAutoFit/>
          </a:bodyPr>
          <a:lstStyle/>
          <a:p>
            <a:r>
              <a:rPr lang="en-US" altLang="zh-CN" sz="2400" dirty="0" smtClean="0">
                <a:solidFill>
                  <a:srgbClr val="00B050"/>
                </a:solidFill>
                <a:latin typeface="Times New Roman" pitchFamily="18" charset="0"/>
                <a:ea typeface="楷体" pitchFamily="49" charset="-122"/>
                <a:cs typeface="Times New Roman" pitchFamily="18" charset="0"/>
              </a:rPr>
              <a:t>TSF</a:t>
            </a:r>
            <a:endParaRPr lang="zh-CN" altLang="en-US" sz="2400" dirty="0">
              <a:solidFill>
                <a:srgbClr val="00B050"/>
              </a:solidFill>
              <a:latin typeface="Times New Roman" pitchFamily="18" charset="0"/>
              <a:ea typeface="楷体" pitchFamily="49" charset="-122"/>
              <a:cs typeface="Times New Roman" pitchFamily="18" charset="0"/>
            </a:endParaRPr>
          </a:p>
        </p:txBody>
      </p:sp>
      <p:cxnSp>
        <p:nvCxnSpPr>
          <p:cNvPr id="30" name="直接箭头连接符 29"/>
          <p:cNvCxnSpPr>
            <a:cxnSpLocks noChangeAspect="1"/>
            <a:stCxn id="32" idx="4"/>
            <a:endCxn id="31" idx="0"/>
          </p:cNvCxnSpPr>
          <p:nvPr/>
        </p:nvCxnSpPr>
        <p:spPr>
          <a:xfrm>
            <a:off x="1090228" y="2599928"/>
            <a:ext cx="0" cy="5760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椭圆 30"/>
          <p:cNvSpPr>
            <a:spLocks noChangeAspect="1"/>
          </p:cNvSpPr>
          <p:nvPr/>
        </p:nvSpPr>
        <p:spPr>
          <a:xfrm>
            <a:off x="838200" y="3175992"/>
            <a:ext cx="504056" cy="50405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Times New Roman" pitchFamily="18" charset="0"/>
                <a:cs typeface="Times New Roman" pitchFamily="18" charset="0"/>
              </a:rPr>
              <a:t>3</a:t>
            </a:r>
            <a:endParaRPr lang="zh-CN" altLang="en-US" sz="2000" dirty="0">
              <a:solidFill>
                <a:schemeClr val="bg1"/>
              </a:solidFill>
              <a:latin typeface="Times New Roman" pitchFamily="18" charset="0"/>
              <a:cs typeface="Times New Roman" pitchFamily="18" charset="0"/>
            </a:endParaRPr>
          </a:p>
        </p:txBody>
      </p:sp>
      <p:sp>
        <p:nvSpPr>
          <p:cNvPr id="32" name="椭圆 31"/>
          <p:cNvSpPr>
            <a:spLocks noChangeAspect="1"/>
          </p:cNvSpPr>
          <p:nvPr/>
        </p:nvSpPr>
        <p:spPr>
          <a:xfrm>
            <a:off x="838200" y="2095872"/>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1</a:t>
            </a:r>
            <a:endParaRPr lang="zh-CN" altLang="en-US" sz="2000" dirty="0">
              <a:solidFill>
                <a:srgbClr val="0070C0"/>
              </a:solidFill>
              <a:latin typeface="Times New Roman" pitchFamily="18" charset="0"/>
              <a:cs typeface="Times New Roman" pitchFamily="18" charset="0"/>
            </a:endParaRPr>
          </a:p>
        </p:txBody>
      </p:sp>
      <p:sp>
        <p:nvSpPr>
          <p:cNvPr id="33" name="椭圆 32"/>
          <p:cNvSpPr>
            <a:spLocks noChangeAspect="1"/>
          </p:cNvSpPr>
          <p:nvPr/>
        </p:nvSpPr>
        <p:spPr>
          <a:xfrm>
            <a:off x="1702296" y="2671936"/>
            <a:ext cx="504056" cy="504056"/>
          </a:xfrm>
          <a:prstGeom prst="ellipse">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2</a:t>
            </a:r>
            <a:endParaRPr lang="zh-CN" altLang="en-US" sz="2000" dirty="0" smtClean="0">
              <a:solidFill>
                <a:srgbClr val="0070C0"/>
              </a:solidFill>
              <a:latin typeface="Times New Roman" pitchFamily="18" charset="0"/>
              <a:cs typeface="Times New Roman" pitchFamily="18" charset="0"/>
            </a:endParaRPr>
          </a:p>
        </p:txBody>
      </p:sp>
      <p:sp>
        <p:nvSpPr>
          <p:cNvPr id="34" name="椭圆 33"/>
          <p:cNvSpPr>
            <a:spLocks noChangeAspect="1"/>
          </p:cNvSpPr>
          <p:nvPr/>
        </p:nvSpPr>
        <p:spPr>
          <a:xfrm>
            <a:off x="2638400" y="1951856"/>
            <a:ext cx="504056" cy="504056"/>
          </a:xfrm>
          <a:prstGeom prst="ellipse">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4</a:t>
            </a:r>
            <a:endParaRPr lang="zh-CN" altLang="en-US" sz="2000" dirty="0" smtClean="0">
              <a:solidFill>
                <a:srgbClr val="0070C0"/>
              </a:solidFill>
              <a:latin typeface="Times New Roman" pitchFamily="18" charset="0"/>
              <a:cs typeface="Times New Roman" pitchFamily="18" charset="0"/>
            </a:endParaRPr>
          </a:p>
        </p:txBody>
      </p:sp>
      <p:sp>
        <p:nvSpPr>
          <p:cNvPr id="35" name="椭圆 34"/>
          <p:cNvSpPr>
            <a:spLocks noChangeAspect="1"/>
          </p:cNvSpPr>
          <p:nvPr/>
        </p:nvSpPr>
        <p:spPr>
          <a:xfrm>
            <a:off x="2638400" y="346402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5</a:t>
            </a:r>
            <a:endParaRPr lang="zh-CN" altLang="en-US" sz="2000" dirty="0">
              <a:solidFill>
                <a:srgbClr val="0070C0"/>
              </a:solidFill>
              <a:latin typeface="Times New Roman" pitchFamily="18" charset="0"/>
              <a:cs typeface="Times New Roman" pitchFamily="18" charset="0"/>
            </a:endParaRPr>
          </a:p>
        </p:txBody>
      </p:sp>
      <p:cxnSp>
        <p:nvCxnSpPr>
          <p:cNvPr id="36" name="直接箭头连接符 35"/>
          <p:cNvCxnSpPr>
            <a:cxnSpLocks noChangeAspect="1"/>
            <a:stCxn id="33" idx="1"/>
            <a:endCxn id="32" idx="5"/>
          </p:cNvCxnSpPr>
          <p:nvPr/>
        </p:nvCxnSpPr>
        <p:spPr>
          <a:xfrm flipH="1" flipV="1">
            <a:off x="1268439" y="2526111"/>
            <a:ext cx="507674" cy="21964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cxnSpLocks noChangeAspect="1"/>
            <a:stCxn id="33" idx="3"/>
            <a:endCxn id="31" idx="6"/>
          </p:cNvCxnSpPr>
          <p:nvPr/>
        </p:nvCxnSpPr>
        <p:spPr>
          <a:xfrm flipH="1">
            <a:off x="1342256" y="3102175"/>
            <a:ext cx="433857"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cxnSpLocks noChangeAspect="1"/>
            <a:stCxn id="34" idx="3"/>
            <a:endCxn id="33" idx="7"/>
          </p:cNvCxnSpPr>
          <p:nvPr/>
        </p:nvCxnSpPr>
        <p:spPr>
          <a:xfrm flipH="1">
            <a:off x="2132535" y="2382095"/>
            <a:ext cx="579682" cy="3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cxnSpLocks noChangeAspect="1"/>
            <a:stCxn id="33" idx="4"/>
            <a:endCxn id="35" idx="2"/>
          </p:cNvCxnSpPr>
          <p:nvPr/>
        </p:nvCxnSpPr>
        <p:spPr>
          <a:xfrm>
            <a:off x="1954324" y="3175992"/>
            <a:ext cx="684076" cy="54006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cxnSpLocks noChangeAspect="1"/>
            <a:stCxn id="35" idx="1"/>
            <a:endCxn id="33" idx="5"/>
          </p:cNvCxnSpPr>
          <p:nvPr/>
        </p:nvCxnSpPr>
        <p:spPr>
          <a:xfrm flipH="1" flipV="1">
            <a:off x="2132535" y="3102175"/>
            <a:ext cx="579682" cy="43566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cxnSpLocks noChangeAspect="1"/>
            <a:stCxn id="34" idx="4"/>
            <a:endCxn id="35" idx="0"/>
          </p:cNvCxnSpPr>
          <p:nvPr/>
        </p:nvCxnSpPr>
        <p:spPr>
          <a:xfrm>
            <a:off x="2890428" y="2455912"/>
            <a:ext cx="0" cy="10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cxnSpLocks noChangeAspect="1"/>
            <a:stCxn id="35" idx="7"/>
            <a:endCxn id="34" idx="5"/>
          </p:cNvCxnSpPr>
          <p:nvPr/>
        </p:nvCxnSpPr>
        <p:spPr>
          <a:xfrm flipV="1">
            <a:off x="3068639" y="2382095"/>
            <a:ext cx="0" cy="11557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椭圆 42"/>
          <p:cNvSpPr>
            <a:spLocks noChangeAspect="1"/>
          </p:cNvSpPr>
          <p:nvPr/>
        </p:nvSpPr>
        <p:spPr>
          <a:xfrm>
            <a:off x="1702296" y="1447800"/>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6</a:t>
            </a:r>
            <a:endParaRPr lang="zh-CN" altLang="en-US" sz="2000" dirty="0">
              <a:solidFill>
                <a:srgbClr val="0070C0"/>
              </a:solidFill>
              <a:latin typeface="Times New Roman" pitchFamily="18" charset="0"/>
              <a:cs typeface="Times New Roman" pitchFamily="18" charset="0"/>
            </a:endParaRPr>
          </a:p>
        </p:txBody>
      </p:sp>
      <p:cxnSp>
        <p:nvCxnSpPr>
          <p:cNvPr id="44" name="直接箭头连接符 43"/>
          <p:cNvCxnSpPr>
            <a:cxnSpLocks noChangeAspect="1"/>
            <a:stCxn id="32" idx="7"/>
            <a:endCxn id="43" idx="3"/>
          </p:cNvCxnSpPr>
          <p:nvPr/>
        </p:nvCxnSpPr>
        <p:spPr>
          <a:xfrm flipV="1">
            <a:off x="1268439" y="1878039"/>
            <a:ext cx="507674" cy="29165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cxnSpLocks noChangeAspect="1"/>
            <a:stCxn id="33" idx="0"/>
            <a:endCxn id="43" idx="4"/>
          </p:cNvCxnSpPr>
          <p:nvPr/>
        </p:nvCxnSpPr>
        <p:spPr>
          <a:xfrm flipV="1">
            <a:off x="1954324" y="1951856"/>
            <a:ext cx="0" cy="72008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cxnSpLocks noChangeAspect="1"/>
            <a:stCxn id="34" idx="2"/>
            <a:endCxn id="43" idx="5"/>
          </p:cNvCxnSpPr>
          <p:nvPr/>
        </p:nvCxnSpPr>
        <p:spPr>
          <a:xfrm flipH="1" flipV="1">
            <a:off x="2132535" y="1878039"/>
            <a:ext cx="505865"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椭圆 46"/>
          <p:cNvSpPr>
            <a:spLocks noChangeAspect="1"/>
          </p:cNvSpPr>
          <p:nvPr/>
        </p:nvSpPr>
        <p:spPr>
          <a:xfrm>
            <a:off x="1676400" y="3984104"/>
            <a:ext cx="504056" cy="504056"/>
          </a:xfrm>
          <a:prstGeom prst="ellipse">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7</a:t>
            </a:r>
            <a:endParaRPr lang="zh-CN" altLang="en-US" sz="2000" dirty="0">
              <a:solidFill>
                <a:srgbClr val="0070C0"/>
              </a:solidFill>
              <a:latin typeface="Times New Roman" pitchFamily="18" charset="0"/>
              <a:cs typeface="Times New Roman" pitchFamily="18" charset="0"/>
            </a:endParaRPr>
          </a:p>
        </p:txBody>
      </p:sp>
      <p:cxnSp>
        <p:nvCxnSpPr>
          <p:cNvPr id="48" name="直接箭头连接符 47"/>
          <p:cNvCxnSpPr>
            <a:cxnSpLocks noChangeAspect="1"/>
            <a:stCxn id="33" idx="4"/>
            <a:endCxn id="47" idx="0"/>
          </p:cNvCxnSpPr>
          <p:nvPr/>
        </p:nvCxnSpPr>
        <p:spPr>
          <a:xfrm flipH="1">
            <a:off x="1928428" y="3175992"/>
            <a:ext cx="25896" cy="8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cxnSpLocks noChangeAspect="1"/>
            <a:stCxn id="31" idx="5"/>
            <a:endCxn id="47" idx="1"/>
          </p:cNvCxnSpPr>
          <p:nvPr/>
        </p:nvCxnSpPr>
        <p:spPr>
          <a:xfrm>
            <a:off x="1268439" y="3606231"/>
            <a:ext cx="481778" cy="45169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cxnSpLocks noChangeAspect="1"/>
            <a:stCxn id="35" idx="3"/>
            <a:endCxn id="47" idx="7"/>
          </p:cNvCxnSpPr>
          <p:nvPr/>
        </p:nvCxnSpPr>
        <p:spPr>
          <a:xfrm flipH="1">
            <a:off x="2106639" y="3894263"/>
            <a:ext cx="605578" cy="1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914400" y="4495800"/>
            <a:ext cx="21499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Query vertex</a:t>
            </a:r>
            <a:r>
              <a:rPr kumimoji="0" lang="en-US" altLang="zh-CN" sz="2400" b="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 3</a:t>
            </a:r>
          </a:p>
        </p:txBody>
      </p:sp>
      <p:sp>
        <p:nvSpPr>
          <p:cNvPr id="52" name="矩形 51"/>
          <p:cNvSpPr/>
          <p:nvPr/>
        </p:nvSpPr>
        <p:spPr>
          <a:xfrm>
            <a:off x="1524000" y="5029200"/>
            <a:ext cx="66717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k</a:t>
            </a:r>
            <a:r>
              <a:rPr kumimoji="0" lang="en-US" altLang="zh-CN" sz="2400" b="1" i="0"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=3</a:t>
            </a:r>
            <a:endParaRPr kumimoji="0" lang="zh-CN" altLang="en-US" sz="2400" b="1" i="0" u="none" strike="noStrike" kern="0" cap="none" spc="0" normalizeH="0" baseline="0" noProof="0" dirty="0">
              <a:ln>
                <a:noFill/>
              </a:ln>
              <a:solidFill>
                <a:srgbClr val="00B050"/>
              </a:solidFill>
              <a:effectLst/>
              <a:uLnTx/>
              <a:uFillTx/>
            </a:endParaRPr>
          </a:p>
        </p:txBody>
      </p:sp>
      <p:grpSp>
        <p:nvGrpSpPr>
          <p:cNvPr id="53" name="组合 52"/>
          <p:cNvGrpSpPr/>
          <p:nvPr/>
        </p:nvGrpSpPr>
        <p:grpSpPr>
          <a:xfrm>
            <a:off x="776326" y="6248400"/>
            <a:ext cx="7529474" cy="556832"/>
            <a:chOff x="776326" y="6248400"/>
            <a:chExt cx="7529474" cy="556832"/>
          </a:xfrm>
        </p:grpSpPr>
        <p:pic>
          <p:nvPicPr>
            <p:cNvPr id="54"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55"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56"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57"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58"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EF1FDF1F-EE4C-41AF-AB91-A3774E535B70}" type="slidenum">
              <a:rPr lang="en-US" altLang="en-US"/>
              <a:pPr>
                <a:defRPr/>
              </a:pPr>
              <a:t>23</a:t>
            </a:fld>
            <a:endParaRPr lang="en-US" altLang="en-US" dirty="0"/>
          </a:p>
        </p:txBody>
      </p:sp>
      <p:sp>
        <p:nvSpPr>
          <p:cNvPr id="12295" name="Rectangle 2"/>
          <p:cNvSpPr>
            <a:spLocks noGrp="1" noChangeArrowheads="1"/>
          </p:cNvSpPr>
          <p:nvPr>
            <p:ph type="title"/>
          </p:nvPr>
        </p:nvSpPr>
        <p:spPr/>
        <p:txBody>
          <a:bodyPr/>
          <a:lstStyle/>
          <a:p>
            <a:pPr eaLnBrk="1" hangingPunct="1"/>
            <a:r>
              <a:rPr lang="en-US" altLang="zh-CN" sz="4000" dirty="0" smtClean="0">
                <a:ea typeface="宋体" pitchFamily="2" charset="-122"/>
              </a:rPr>
              <a:t>Pooling: An Example</a:t>
            </a:r>
          </a:p>
        </p:txBody>
      </p:sp>
      <p:cxnSp>
        <p:nvCxnSpPr>
          <p:cNvPr id="64" name="AutoShape 10"/>
          <p:cNvCxnSpPr>
            <a:cxnSpLocks noChangeShapeType="1"/>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66" name="矩形 65"/>
          <p:cNvSpPr/>
          <p:nvPr/>
        </p:nvSpPr>
        <p:spPr>
          <a:xfrm>
            <a:off x="3581400" y="990600"/>
            <a:ext cx="1398140" cy="461665"/>
          </a:xfrm>
          <a:prstGeom prst="rect">
            <a:avLst/>
          </a:prstGeom>
        </p:spPr>
        <p:txBody>
          <a:bodyPr wrap="none">
            <a:spAutoFit/>
          </a:bodyPr>
          <a:lstStyle/>
          <a:p>
            <a:r>
              <a:rPr lang="en-US" altLang="zh-CN" sz="2400" dirty="0" err="1" smtClean="0">
                <a:solidFill>
                  <a:srgbClr val="C00000"/>
                </a:solidFill>
                <a:latin typeface="Times New Roman" pitchFamily="18" charset="0"/>
                <a:ea typeface="楷体" pitchFamily="49" charset="-122"/>
                <a:cs typeface="Times New Roman" pitchFamily="18" charset="0"/>
              </a:rPr>
              <a:t>ProbeSim</a:t>
            </a:r>
            <a:endParaRPr lang="zh-CN" altLang="en-US" sz="2400" dirty="0">
              <a:solidFill>
                <a:srgbClr val="C00000"/>
              </a:solidFill>
              <a:latin typeface="Times New Roman" pitchFamily="18" charset="0"/>
              <a:ea typeface="楷体" pitchFamily="49" charset="-122"/>
              <a:cs typeface="Times New Roman" pitchFamily="18" charset="0"/>
            </a:endParaRPr>
          </a:p>
        </p:txBody>
      </p:sp>
      <p:sp>
        <p:nvSpPr>
          <p:cNvPr id="68" name="矩形 67"/>
          <p:cNvSpPr/>
          <p:nvPr/>
        </p:nvSpPr>
        <p:spPr>
          <a:xfrm>
            <a:off x="3722958" y="2590800"/>
            <a:ext cx="1153842" cy="461665"/>
          </a:xfrm>
          <a:prstGeom prst="rect">
            <a:avLst/>
          </a:prstGeom>
        </p:spPr>
        <p:txBody>
          <a:bodyPr wrap="none">
            <a:spAutoFit/>
          </a:bodyPr>
          <a:lstStyle/>
          <a:p>
            <a:r>
              <a:rPr lang="en-US" altLang="zh-CN" sz="2400" dirty="0" err="1" smtClean="0">
                <a:solidFill>
                  <a:srgbClr val="0070C0"/>
                </a:solidFill>
                <a:latin typeface="Times New Roman" pitchFamily="18" charset="0"/>
                <a:ea typeface="楷体" pitchFamily="49" charset="-122"/>
                <a:cs typeface="Times New Roman" pitchFamily="18" charset="0"/>
              </a:rPr>
              <a:t>TopSim</a:t>
            </a:r>
            <a:endParaRPr lang="zh-CN" altLang="en-US" sz="2400" dirty="0">
              <a:solidFill>
                <a:srgbClr val="0070C0"/>
              </a:solidFill>
              <a:latin typeface="Times New Roman" pitchFamily="18" charset="0"/>
              <a:ea typeface="楷体" pitchFamily="49" charset="-122"/>
              <a:cs typeface="Times New Roman" pitchFamily="18" charset="0"/>
            </a:endParaRPr>
          </a:p>
        </p:txBody>
      </p:sp>
      <p:sp>
        <p:nvSpPr>
          <p:cNvPr id="70" name="矩形 69"/>
          <p:cNvSpPr/>
          <p:nvPr/>
        </p:nvSpPr>
        <p:spPr>
          <a:xfrm>
            <a:off x="3882008" y="4448944"/>
            <a:ext cx="715260" cy="461665"/>
          </a:xfrm>
          <a:prstGeom prst="rect">
            <a:avLst/>
          </a:prstGeom>
        </p:spPr>
        <p:txBody>
          <a:bodyPr wrap="none">
            <a:spAutoFit/>
          </a:bodyPr>
          <a:lstStyle/>
          <a:p>
            <a:r>
              <a:rPr lang="en-US" altLang="zh-CN" sz="2400" dirty="0" smtClean="0">
                <a:solidFill>
                  <a:srgbClr val="00B050"/>
                </a:solidFill>
                <a:latin typeface="Times New Roman" pitchFamily="18" charset="0"/>
                <a:ea typeface="楷体" pitchFamily="49" charset="-122"/>
                <a:cs typeface="Times New Roman" pitchFamily="18" charset="0"/>
              </a:rPr>
              <a:t>TSF</a:t>
            </a:r>
            <a:endParaRPr lang="zh-CN" altLang="en-US" sz="2400" dirty="0">
              <a:solidFill>
                <a:srgbClr val="00B050"/>
              </a:solidFill>
              <a:latin typeface="Times New Roman" pitchFamily="18" charset="0"/>
              <a:ea typeface="楷体" pitchFamily="49" charset="-122"/>
              <a:cs typeface="Times New Roman" pitchFamily="18" charset="0"/>
            </a:endParaRPr>
          </a:p>
        </p:txBody>
      </p:sp>
      <p:graphicFrame>
        <p:nvGraphicFramePr>
          <p:cNvPr id="75" name="表格 74"/>
          <p:cNvGraphicFramePr>
            <a:graphicFrameLocks noGrp="1"/>
          </p:cNvGraphicFramePr>
          <p:nvPr/>
        </p:nvGraphicFramePr>
        <p:xfrm>
          <a:off x="6732240" y="2996952"/>
          <a:ext cx="1872208" cy="2225040"/>
        </p:xfrm>
        <a:graphic>
          <a:graphicData uri="http://schemas.openxmlformats.org/drawingml/2006/table">
            <a:tbl>
              <a:tblPr firstRow="1" bandRow="1"/>
              <a:tblGrid>
                <a:gridCol w="936104"/>
                <a:gridCol w="936104"/>
              </a:tblGrid>
              <a:tr h="370840">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i="1" dirty="0" smtClean="0">
                          <a:latin typeface="Times New Roman" pitchFamily="18" charset="0"/>
                          <a:cs typeface="Times New Roman" pitchFamily="18" charset="0"/>
                        </a:rPr>
                        <a:t>v</a:t>
                      </a:r>
                      <a:endParaRPr lang="zh-CN" altLang="en-US" i="1"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i="1"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(3, </a:t>
                      </a:r>
                      <a:r>
                        <a:rPr lang="en-US" altLang="zh-CN" i="1" dirty="0" smtClean="0">
                          <a:latin typeface="Times New Roman" pitchFamily="18" charset="0"/>
                          <a:cs typeface="Times New Roman" pitchFamily="18" charset="0"/>
                        </a:rPr>
                        <a:t>v</a:t>
                      </a:r>
                      <a:r>
                        <a:rPr lang="en-US" altLang="zh-CN" dirty="0" smtClean="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latin typeface="Times New Roman" pitchFamily="18" charset="0"/>
                          <a:cs typeface="Times New Roman" pitchFamily="18" charset="0"/>
                        </a:rPr>
                        <a:t>1</a:t>
                      </a: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latin typeface="Times New Roman" pitchFamily="18" charset="0"/>
                          <a:cs typeface="Times New Roman" pitchFamily="18" charset="0"/>
                        </a:rPr>
                        <a:t>2</a:t>
                      </a: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latin typeface="Times New Roman" pitchFamily="18" charset="0"/>
                          <a:cs typeface="Times New Roman" pitchFamily="18" charset="0"/>
                        </a:rPr>
                        <a:t>4</a:t>
                      </a: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latin typeface="Times New Roman" pitchFamily="18" charset="0"/>
                          <a:cs typeface="Times New Roman" pitchFamily="18" charset="0"/>
                        </a:rPr>
                        <a:t>5</a:t>
                      </a: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smtClean="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latin typeface="Times New Roman" pitchFamily="18" charset="0"/>
                          <a:cs typeface="Times New Roman" pitchFamily="18" charset="0"/>
                        </a:rPr>
                        <a:t>7</a:t>
                      </a: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smtClean="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cxnSp>
        <p:nvCxnSpPr>
          <p:cNvPr id="76" name="直接箭头连接符 75"/>
          <p:cNvCxnSpPr/>
          <p:nvPr/>
        </p:nvCxnSpPr>
        <p:spPr>
          <a:xfrm>
            <a:off x="5029200" y="2209800"/>
            <a:ext cx="1447800" cy="1295400"/>
          </a:xfrm>
          <a:prstGeom prst="straightConnector1">
            <a:avLst/>
          </a:prstGeom>
          <a:noFill/>
          <a:ln w="25400" cap="flat" cmpd="sng" algn="ctr">
            <a:solidFill>
              <a:srgbClr val="4F81BD">
                <a:shade val="95000"/>
                <a:satMod val="105000"/>
              </a:srgbClr>
            </a:solidFill>
            <a:prstDash val="solid"/>
            <a:tailEnd type="arrow" w="lg" len="lg"/>
          </a:ln>
          <a:effectLst/>
        </p:spPr>
      </p:cxnSp>
      <p:cxnSp>
        <p:nvCxnSpPr>
          <p:cNvPr id="77" name="直接箭头连接符 76"/>
          <p:cNvCxnSpPr/>
          <p:nvPr/>
        </p:nvCxnSpPr>
        <p:spPr>
          <a:xfrm>
            <a:off x="5029200" y="3810000"/>
            <a:ext cx="1447800" cy="1588"/>
          </a:xfrm>
          <a:prstGeom prst="straightConnector1">
            <a:avLst/>
          </a:prstGeom>
          <a:noFill/>
          <a:ln w="25400" cap="flat" cmpd="sng" algn="ctr">
            <a:solidFill>
              <a:srgbClr val="4F81BD">
                <a:shade val="95000"/>
                <a:satMod val="105000"/>
              </a:srgbClr>
            </a:solidFill>
            <a:prstDash val="solid"/>
            <a:tailEnd type="arrow" w="lg" len="lg"/>
          </a:ln>
          <a:effectLst/>
        </p:spPr>
      </p:cxnSp>
      <p:cxnSp>
        <p:nvCxnSpPr>
          <p:cNvPr id="78" name="直接箭头连接符 77"/>
          <p:cNvCxnSpPr/>
          <p:nvPr/>
        </p:nvCxnSpPr>
        <p:spPr>
          <a:xfrm flipV="1">
            <a:off x="5105400" y="4191000"/>
            <a:ext cx="1371600" cy="1219200"/>
          </a:xfrm>
          <a:prstGeom prst="straightConnector1">
            <a:avLst/>
          </a:prstGeom>
          <a:noFill/>
          <a:ln w="25400" cap="flat" cmpd="sng" algn="ctr">
            <a:solidFill>
              <a:srgbClr val="4F81BD">
                <a:shade val="95000"/>
                <a:satMod val="105000"/>
              </a:srgbClr>
            </a:solidFill>
            <a:prstDash val="solid"/>
            <a:tailEnd type="arrow" w="lg" len="lg"/>
          </a:ln>
          <a:effectLst/>
        </p:spPr>
      </p:cxnSp>
      <p:sp>
        <p:nvSpPr>
          <p:cNvPr id="106" name="椭圆形标注 105"/>
          <p:cNvSpPr/>
          <p:nvPr/>
        </p:nvSpPr>
        <p:spPr bwMode="auto">
          <a:xfrm>
            <a:off x="6400800" y="1295400"/>
            <a:ext cx="2362200" cy="1447800"/>
          </a:xfrm>
          <a:prstGeom prst="wedgeEllipseCallout">
            <a:avLst/>
          </a:prstGeom>
          <a:no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dirty="0" smtClean="0">
                <a:solidFill>
                  <a:schemeClr val="tx2"/>
                </a:solidFill>
                <a:latin typeface="Comic Sans MS" pitchFamily="66" charset="0"/>
                <a:ea typeface="宋体" pitchFamily="2" charset="-122"/>
              </a:rPr>
              <a:t>Use MC algorithm for pooling !</a:t>
            </a:r>
            <a:endParaRPr lang="zh-CN" altLang="en-US" sz="2000" dirty="0" smtClean="0">
              <a:solidFill>
                <a:schemeClr val="tx2"/>
              </a:solidFill>
              <a:latin typeface="Comic Sans MS" pitchFamily="66" charset="0"/>
              <a:ea typeface="宋体" pitchFamily="2" charset="-122"/>
            </a:endParaRPr>
          </a:p>
        </p:txBody>
      </p:sp>
      <p:cxnSp>
        <p:nvCxnSpPr>
          <p:cNvPr id="107" name="直接箭头连接符 106"/>
          <p:cNvCxnSpPr>
            <a:cxnSpLocks noChangeAspect="1"/>
            <a:stCxn id="109" idx="4"/>
            <a:endCxn id="108" idx="0"/>
          </p:cNvCxnSpPr>
          <p:nvPr/>
        </p:nvCxnSpPr>
        <p:spPr>
          <a:xfrm>
            <a:off x="1090228" y="2599928"/>
            <a:ext cx="0" cy="5760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8" name="椭圆 107"/>
          <p:cNvSpPr>
            <a:spLocks noChangeAspect="1"/>
          </p:cNvSpPr>
          <p:nvPr/>
        </p:nvSpPr>
        <p:spPr>
          <a:xfrm>
            <a:off x="838200" y="3175992"/>
            <a:ext cx="504056" cy="50405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Times New Roman" pitchFamily="18" charset="0"/>
                <a:cs typeface="Times New Roman" pitchFamily="18" charset="0"/>
              </a:rPr>
              <a:t>3</a:t>
            </a:r>
            <a:endParaRPr lang="zh-CN" altLang="en-US" sz="2000" dirty="0">
              <a:solidFill>
                <a:schemeClr val="bg1"/>
              </a:solidFill>
              <a:latin typeface="Times New Roman" pitchFamily="18" charset="0"/>
              <a:cs typeface="Times New Roman" pitchFamily="18" charset="0"/>
            </a:endParaRPr>
          </a:p>
        </p:txBody>
      </p:sp>
      <p:sp>
        <p:nvSpPr>
          <p:cNvPr id="109" name="椭圆 108"/>
          <p:cNvSpPr>
            <a:spLocks noChangeAspect="1"/>
          </p:cNvSpPr>
          <p:nvPr/>
        </p:nvSpPr>
        <p:spPr>
          <a:xfrm>
            <a:off x="838200" y="2095872"/>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1</a:t>
            </a:r>
            <a:endParaRPr lang="zh-CN" altLang="en-US" sz="2000" dirty="0">
              <a:solidFill>
                <a:srgbClr val="0070C0"/>
              </a:solidFill>
              <a:latin typeface="Times New Roman" pitchFamily="18" charset="0"/>
              <a:cs typeface="Times New Roman" pitchFamily="18" charset="0"/>
            </a:endParaRPr>
          </a:p>
        </p:txBody>
      </p:sp>
      <p:sp>
        <p:nvSpPr>
          <p:cNvPr id="110" name="椭圆 109"/>
          <p:cNvSpPr>
            <a:spLocks noChangeAspect="1"/>
          </p:cNvSpPr>
          <p:nvPr/>
        </p:nvSpPr>
        <p:spPr>
          <a:xfrm>
            <a:off x="1702296" y="2671936"/>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2</a:t>
            </a:r>
            <a:endParaRPr lang="zh-CN" altLang="en-US" sz="2000" dirty="0" smtClean="0">
              <a:solidFill>
                <a:srgbClr val="0070C0"/>
              </a:solidFill>
              <a:latin typeface="Times New Roman" pitchFamily="18" charset="0"/>
              <a:cs typeface="Times New Roman" pitchFamily="18" charset="0"/>
            </a:endParaRPr>
          </a:p>
        </p:txBody>
      </p:sp>
      <p:sp>
        <p:nvSpPr>
          <p:cNvPr id="111" name="椭圆 110"/>
          <p:cNvSpPr>
            <a:spLocks noChangeAspect="1"/>
          </p:cNvSpPr>
          <p:nvPr/>
        </p:nvSpPr>
        <p:spPr>
          <a:xfrm>
            <a:off x="2638400" y="1951856"/>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4</a:t>
            </a:r>
            <a:endParaRPr lang="zh-CN" altLang="en-US" sz="2000" dirty="0" smtClean="0">
              <a:solidFill>
                <a:srgbClr val="0070C0"/>
              </a:solidFill>
              <a:latin typeface="Times New Roman" pitchFamily="18" charset="0"/>
              <a:cs typeface="Times New Roman" pitchFamily="18" charset="0"/>
            </a:endParaRPr>
          </a:p>
        </p:txBody>
      </p:sp>
      <p:sp>
        <p:nvSpPr>
          <p:cNvPr id="112" name="椭圆 111"/>
          <p:cNvSpPr>
            <a:spLocks noChangeAspect="1"/>
          </p:cNvSpPr>
          <p:nvPr/>
        </p:nvSpPr>
        <p:spPr>
          <a:xfrm>
            <a:off x="2638400" y="346402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5</a:t>
            </a:r>
            <a:endParaRPr lang="zh-CN" altLang="en-US" sz="2000" dirty="0" smtClean="0">
              <a:solidFill>
                <a:srgbClr val="0070C0"/>
              </a:solidFill>
              <a:latin typeface="Times New Roman" pitchFamily="18" charset="0"/>
              <a:cs typeface="Times New Roman" pitchFamily="18" charset="0"/>
            </a:endParaRPr>
          </a:p>
        </p:txBody>
      </p:sp>
      <p:cxnSp>
        <p:nvCxnSpPr>
          <p:cNvPr id="113" name="直接箭头连接符 112"/>
          <p:cNvCxnSpPr>
            <a:cxnSpLocks noChangeAspect="1"/>
            <a:stCxn id="110" idx="1"/>
            <a:endCxn id="109" idx="5"/>
          </p:cNvCxnSpPr>
          <p:nvPr/>
        </p:nvCxnSpPr>
        <p:spPr>
          <a:xfrm flipH="1" flipV="1">
            <a:off x="1268439" y="2526111"/>
            <a:ext cx="507674" cy="219642"/>
          </a:xfrm>
          <a:prstGeom prst="straightConnector1">
            <a:avLst/>
          </a:prstGeom>
          <a:solidFill>
            <a:srgbClr val="FF33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直接箭头连接符 113"/>
          <p:cNvCxnSpPr>
            <a:cxnSpLocks noChangeAspect="1"/>
            <a:stCxn id="110" idx="3"/>
            <a:endCxn id="108" idx="6"/>
          </p:cNvCxnSpPr>
          <p:nvPr/>
        </p:nvCxnSpPr>
        <p:spPr>
          <a:xfrm flipH="1">
            <a:off x="1342256" y="3102175"/>
            <a:ext cx="433857"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a:cxnSpLocks noChangeAspect="1"/>
            <a:stCxn id="111" idx="3"/>
            <a:endCxn id="110" idx="7"/>
          </p:cNvCxnSpPr>
          <p:nvPr/>
        </p:nvCxnSpPr>
        <p:spPr>
          <a:xfrm flipH="1">
            <a:off x="2132535" y="2382095"/>
            <a:ext cx="579682" cy="3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cxnSpLocks noChangeAspect="1"/>
            <a:stCxn id="110" idx="4"/>
            <a:endCxn id="112" idx="2"/>
          </p:cNvCxnSpPr>
          <p:nvPr/>
        </p:nvCxnSpPr>
        <p:spPr>
          <a:xfrm>
            <a:off x="1954324" y="3175992"/>
            <a:ext cx="684076" cy="54006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接箭头连接符 116"/>
          <p:cNvCxnSpPr>
            <a:cxnSpLocks noChangeAspect="1"/>
            <a:stCxn id="112" idx="1"/>
            <a:endCxn id="110" idx="5"/>
          </p:cNvCxnSpPr>
          <p:nvPr/>
        </p:nvCxnSpPr>
        <p:spPr>
          <a:xfrm flipH="1" flipV="1">
            <a:off x="2132535" y="3102175"/>
            <a:ext cx="579682" cy="435666"/>
          </a:xfrm>
          <a:prstGeom prst="straightConnector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8" name="直接箭头连接符 117"/>
          <p:cNvCxnSpPr>
            <a:cxnSpLocks noChangeAspect="1"/>
            <a:stCxn id="111" idx="4"/>
            <a:endCxn id="112" idx="0"/>
          </p:cNvCxnSpPr>
          <p:nvPr/>
        </p:nvCxnSpPr>
        <p:spPr>
          <a:xfrm>
            <a:off x="2890428" y="2455912"/>
            <a:ext cx="0" cy="10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9" name="直接箭头连接符 118"/>
          <p:cNvCxnSpPr>
            <a:cxnSpLocks noChangeAspect="1"/>
            <a:stCxn id="112" idx="7"/>
            <a:endCxn id="111" idx="5"/>
          </p:cNvCxnSpPr>
          <p:nvPr/>
        </p:nvCxnSpPr>
        <p:spPr>
          <a:xfrm flipV="1">
            <a:off x="3068639" y="2382095"/>
            <a:ext cx="0" cy="11557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0" name="椭圆 119"/>
          <p:cNvSpPr>
            <a:spLocks noChangeAspect="1"/>
          </p:cNvSpPr>
          <p:nvPr/>
        </p:nvSpPr>
        <p:spPr>
          <a:xfrm>
            <a:off x="1702296" y="1447800"/>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6</a:t>
            </a:r>
            <a:endParaRPr lang="zh-CN" altLang="en-US" sz="2000" dirty="0">
              <a:solidFill>
                <a:srgbClr val="0070C0"/>
              </a:solidFill>
              <a:latin typeface="Times New Roman" pitchFamily="18" charset="0"/>
              <a:cs typeface="Times New Roman" pitchFamily="18" charset="0"/>
            </a:endParaRPr>
          </a:p>
        </p:txBody>
      </p:sp>
      <p:cxnSp>
        <p:nvCxnSpPr>
          <p:cNvPr id="121" name="直接箭头连接符 120"/>
          <p:cNvCxnSpPr>
            <a:cxnSpLocks noChangeAspect="1"/>
            <a:stCxn id="109" idx="7"/>
            <a:endCxn id="120" idx="3"/>
          </p:cNvCxnSpPr>
          <p:nvPr/>
        </p:nvCxnSpPr>
        <p:spPr>
          <a:xfrm flipV="1">
            <a:off x="1268439" y="1878039"/>
            <a:ext cx="507674" cy="29165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a:cxnSpLocks noChangeAspect="1"/>
            <a:stCxn id="110" idx="0"/>
            <a:endCxn id="120" idx="4"/>
          </p:cNvCxnSpPr>
          <p:nvPr/>
        </p:nvCxnSpPr>
        <p:spPr>
          <a:xfrm flipV="1">
            <a:off x="1954324" y="1951856"/>
            <a:ext cx="0" cy="72008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a:cxnSpLocks noChangeAspect="1"/>
            <a:stCxn id="111" idx="2"/>
            <a:endCxn id="120" idx="5"/>
          </p:cNvCxnSpPr>
          <p:nvPr/>
        </p:nvCxnSpPr>
        <p:spPr>
          <a:xfrm flipH="1" flipV="1">
            <a:off x="2132535" y="1878039"/>
            <a:ext cx="505865"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4" name="椭圆 123"/>
          <p:cNvSpPr>
            <a:spLocks noChangeAspect="1"/>
          </p:cNvSpPr>
          <p:nvPr/>
        </p:nvSpPr>
        <p:spPr>
          <a:xfrm>
            <a:off x="1676400" y="398410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7</a:t>
            </a:r>
            <a:endParaRPr lang="zh-CN" altLang="en-US" sz="2000" dirty="0">
              <a:solidFill>
                <a:srgbClr val="0070C0"/>
              </a:solidFill>
              <a:latin typeface="Times New Roman" pitchFamily="18" charset="0"/>
              <a:cs typeface="Times New Roman" pitchFamily="18" charset="0"/>
            </a:endParaRPr>
          </a:p>
        </p:txBody>
      </p:sp>
      <p:cxnSp>
        <p:nvCxnSpPr>
          <p:cNvPr id="125" name="直接箭头连接符 124"/>
          <p:cNvCxnSpPr>
            <a:cxnSpLocks noChangeAspect="1"/>
            <a:stCxn id="110" idx="4"/>
            <a:endCxn id="124" idx="0"/>
          </p:cNvCxnSpPr>
          <p:nvPr/>
        </p:nvCxnSpPr>
        <p:spPr>
          <a:xfrm flipH="1">
            <a:off x="1928428" y="3175992"/>
            <a:ext cx="25896" cy="8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a:cxnSpLocks noChangeAspect="1"/>
            <a:stCxn id="108" idx="5"/>
            <a:endCxn id="124" idx="1"/>
          </p:cNvCxnSpPr>
          <p:nvPr/>
        </p:nvCxnSpPr>
        <p:spPr>
          <a:xfrm>
            <a:off x="1268439" y="3606231"/>
            <a:ext cx="481778" cy="45169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a:cxnSpLocks noChangeAspect="1"/>
            <a:stCxn id="112" idx="3"/>
            <a:endCxn id="124" idx="7"/>
          </p:cNvCxnSpPr>
          <p:nvPr/>
        </p:nvCxnSpPr>
        <p:spPr>
          <a:xfrm flipH="1">
            <a:off x="2106639" y="3894263"/>
            <a:ext cx="605578" cy="1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8" name="矩形 127"/>
          <p:cNvSpPr/>
          <p:nvPr/>
        </p:nvSpPr>
        <p:spPr>
          <a:xfrm>
            <a:off x="914400" y="4495800"/>
            <a:ext cx="21499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Query vertex</a:t>
            </a:r>
            <a:r>
              <a:rPr kumimoji="0" lang="en-US" altLang="zh-CN" sz="2400" b="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 3</a:t>
            </a:r>
          </a:p>
        </p:txBody>
      </p:sp>
      <p:sp>
        <p:nvSpPr>
          <p:cNvPr id="129" name="矩形 128"/>
          <p:cNvSpPr/>
          <p:nvPr/>
        </p:nvSpPr>
        <p:spPr>
          <a:xfrm>
            <a:off x="1524000" y="5029200"/>
            <a:ext cx="66717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k</a:t>
            </a:r>
            <a:r>
              <a:rPr kumimoji="0" lang="en-US" altLang="zh-CN" sz="2400" b="1" i="0"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=3</a:t>
            </a:r>
            <a:endParaRPr kumimoji="0" lang="zh-CN" altLang="en-US" sz="2400" b="1" i="0" u="none" strike="noStrike" kern="0" cap="none" spc="0" normalizeH="0" baseline="0" noProof="0" dirty="0">
              <a:ln>
                <a:noFill/>
              </a:ln>
              <a:solidFill>
                <a:srgbClr val="00B050"/>
              </a:solidFill>
              <a:effectLst/>
              <a:uLnTx/>
              <a:uFillTx/>
            </a:endParaRPr>
          </a:p>
        </p:txBody>
      </p:sp>
      <p:graphicFrame>
        <p:nvGraphicFramePr>
          <p:cNvPr id="130" name="表格 129"/>
          <p:cNvGraphicFramePr>
            <a:graphicFrameLocks noGrp="1"/>
          </p:cNvGraphicFramePr>
          <p:nvPr/>
        </p:nvGraphicFramePr>
        <p:xfrm>
          <a:off x="3797424" y="1462256"/>
          <a:ext cx="936104" cy="1112520"/>
        </p:xfrm>
        <a:graphic>
          <a:graphicData uri="http://schemas.openxmlformats.org/drawingml/2006/table">
            <a:tbl>
              <a:tblPr bandRow="1"/>
              <a:tblGrid>
                <a:gridCol w="936104"/>
              </a:tblGrid>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C00000"/>
                          </a:solidFill>
                          <a:latin typeface="Times New Roman" pitchFamily="18" charset="0"/>
                          <a:cs typeface="Times New Roman" pitchFamily="18" charset="0"/>
                        </a:rPr>
                        <a:t>1</a:t>
                      </a:r>
                      <a:endParaRPr lang="zh-CN" altLang="en-US" dirty="0">
                        <a:solidFill>
                          <a:srgbClr val="C0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C00000"/>
                          </a:solidFill>
                          <a:latin typeface="Times New Roman" pitchFamily="18" charset="0"/>
                          <a:cs typeface="Times New Roman" pitchFamily="18" charset="0"/>
                        </a:rPr>
                        <a:t>5</a:t>
                      </a:r>
                      <a:endParaRPr lang="zh-CN" altLang="en-US" dirty="0">
                        <a:solidFill>
                          <a:srgbClr val="C0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C00000"/>
                          </a:solidFill>
                          <a:latin typeface="Times New Roman" pitchFamily="18" charset="0"/>
                          <a:cs typeface="Times New Roman" pitchFamily="18" charset="0"/>
                        </a:rPr>
                        <a:t>4</a:t>
                      </a:r>
                      <a:endParaRPr lang="zh-CN" altLang="en-US" dirty="0">
                        <a:solidFill>
                          <a:srgbClr val="C0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131" name="表格 130"/>
          <p:cNvGraphicFramePr>
            <a:graphicFrameLocks noGrp="1"/>
          </p:cNvGraphicFramePr>
          <p:nvPr/>
        </p:nvGraphicFramePr>
        <p:xfrm>
          <a:off x="3794966" y="3094856"/>
          <a:ext cx="936104" cy="1112520"/>
        </p:xfrm>
        <a:graphic>
          <a:graphicData uri="http://schemas.openxmlformats.org/drawingml/2006/table">
            <a:tbl>
              <a:tblPr bandRow="1"/>
              <a:tblGrid>
                <a:gridCol w="936104"/>
              </a:tblGrid>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0070C0"/>
                          </a:solidFill>
                          <a:latin typeface="Times New Roman" pitchFamily="18" charset="0"/>
                          <a:cs typeface="Times New Roman" pitchFamily="18" charset="0"/>
                        </a:rPr>
                        <a:t>1</a:t>
                      </a:r>
                      <a:endParaRPr lang="zh-CN" altLang="en-US" dirty="0">
                        <a:solidFill>
                          <a:srgbClr val="0070C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0070C0"/>
                          </a:solidFill>
                          <a:latin typeface="Times New Roman" pitchFamily="18" charset="0"/>
                          <a:cs typeface="Times New Roman" pitchFamily="18" charset="0"/>
                        </a:rPr>
                        <a:t>2</a:t>
                      </a:r>
                      <a:endParaRPr lang="zh-CN" altLang="en-US" dirty="0">
                        <a:solidFill>
                          <a:srgbClr val="0070C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0070C0"/>
                          </a:solidFill>
                          <a:latin typeface="Times New Roman" pitchFamily="18" charset="0"/>
                          <a:cs typeface="Times New Roman" pitchFamily="18" charset="0"/>
                        </a:rPr>
                        <a:t>4</a:t>
                      </a:r>
                      <a:endParaRPr lang="zh-CN" altLang="en-US" dirty="0">
                        <a:solidFill>
                          <a:srgbClr val="0070C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132" name="表格 131"/>
          <p:cNvGraphicFramePr>
            <a:graphicFrameLocks noGrp="1"/>
          </p:cNvGraphicFramePr>
          <p:nvPr/>
        </p:nvGraphicFramePr>
        <p:xfrm>
          <a:off x="3810000" y="4953000"/>
          <a:ext cx="936104" cy="1112520"/>
        </p:xfrm>
        <a:graphic>
          <a:graphicData uri="http://schemas.openxmlformats.org/drawingml/2006/table">
            <a:tbl>
              <a:tblPr bandRow="1">
                <a:tableStyleId>{5C22544A-7EE6-4342-B048-85BDC9FD1C3A}</a:tableStyleId>
              </a:tblPr>
              <a:tblGrid>
                <a:gridCol w="936104"/>
              </a:tblGrid>
              <a:tr h="370840">
                <a:tc>
                  <a:txBody>
                    <a:bodyPr/>
                    <a:lstStyle/>
                    <a:p>
                      <a:pPr algn="ctr"/>
                      <a:r>
                        <a:rPr lang="en-US" altLang="zh-CN" dirty="0" smtClean="0">
                          <a:solidFill>
                            <a:srgbClr val="00B050"/>
                          </a:solidFill>
                          <a:latin typeface="Times New Roman" pitchFamily="18" charset="0"/>
                          <a:cs typeface="Times New Roman" pitchFamily="18" charset="0"/>
                        </a:rPr>
                        <a:t>2</a:t>
                      </a:r>
                      <a:endParaRPr lang="zh-CN" altLang="en-US" dirty="0">
                        <a:solidFill>
                          <a:srgbClr val="00B050"/>
                        </a:solidFill>
                        <a:latin typeface="Times New Roman" pitchFamily="18" charset="0"/>
                        <a:cs typeface="Times New Roman" pitchFamily="18" charset="0"/>
                      </a:endParaRPr>
                    </a:p>
                  </a:txBody>
                  <a:tcPr/>
                </a:tc>
              </a:tr>
              <a:tr h="370840">
                <a:tc>
                  <a:txBody>
                    <a:bodyPr/>
                    <a:lstStyle/>
                    <a:p>
                      <a:pPr algn="ctr"/>
                      <a:r>
                        <a:rPr lang="en-US" altLang="zh-CN" dirty="0" smtClean="0">
                          <a:solidFill>
                            <a:srgbClr val="00B050"/>
                          </a:solidFill>
                          <a:latin typeface="Times New Roman" pitchFamily="18" charset="0"/>
                          <a:cs typeface="Times New Roman" pitchFamily="18" charset="0"/>
                        </a:rPr>
                        <a:t>7</a:t>
                      </a:r>
                      <a:endParaRPr lang="zh-CN" altLang="en-US" dirty="0">
                        <a:solidFill>
                          <a:srgbClr val="00B050"/>
                        </a:solidFill>
                        <a:latin typeface="Times New Roman" pitchFamily="18" charset="0"/>
                        <a:cs typeface="Times New Roman" pitchFamily="18" charset="0"/>
                      </a:endParaRPr>
                    </a:p>
                  </a:txBody>
                  <a:tcPr/>
                </a:tc>
              </a:tr>
              <a:tr h="370840">
                <a:tc>
                  <a:txBody>
                    <a:bodyPr/>
                    <a:lstStyle/>
                    <a:p>
                      <a:pPr algn="ctr"/>
                      <a:r>
                        <a:rPr lang="en-US" altLang="zh-CN" dirty="0" smtClean="0">
                          <a:solidFill>
                            <a:srgbClr val="00B050"/>
                          </a:solidFill>
                          <a:latin typeface="Times New Roman" pitchFamily="18" charset="0"/>
                          <a:cs typeface="Times New Roman" pitchFamily="18" charset="0"/>
                        </a:rPr>
                        <a:t>4</a:t>
                      </a:r>
                      <a:endParaRPr lang="zh-CN" altLang="en-US" dirty="0">
                        <a:solidFill>
                          <a:srgbClr val="00B050"/>
                        </a:solidFill>
                        <a:latin typeface="Times New Roman" pitchFamily="18" charset="0"/>
                        <a:cs typeface="Times New Roman" pitchFamily="18" charset="0"/>
                      </a:endParaRPr>
                    </a:p>
                  </a:txBody>
                  <a:tcPr/>
                </a:tc>
              </a:tr>
            </a:tbl>
          </a:graphicData>
        </a:graphic>
      </p:graphicFrame>
      <p:grpSp>
        <p:nvGrpSpPr>
          <p:cNvPr id="133" name="组合 132"/>
          <p:cNvGrpSpPr/>
          <p:nvPr/>
        </p:nvGrpSpPr>
        <p:grpSpPr>
          <a:xfrm>
            <a:off x="776326" y="6248400"/>
            <a:ext cx="7529474" cy="556832"/>
            <a:chOff x="776326" y="6248400"/>
            <a:chExt cx="7529474" cy="556832"/>
          </a:xfrm>
        </p:grpSpPr>
        <p:pic>
          <p:nvPicPr>
            <p:cNvPr id="134"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35"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36"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37"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38"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checkerboard(across)">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EF1FDF1F-EE4C-41AF-AB91-A3774E535B70}" type="slidenum">
              <a:rPr lang="en-US" altLang="en-US"/>
              <a:pPr>
                <a:defRPr/>
              </a:pPr>
              <a:t>24</a:t>
            </a:fld>
            <a:endParaRPr lang="en-US" altLang="en-US" dirty="0"/>
          </a:p>
        </p:txBody>
      </p:sp>
      <p:sp>
        <p:nvSpPr>
          <p:cNvPr id="12295" name="Rectangle 2"/>
          <p:cNvSpPr>
            <a:spLocks noGrp="1" noChangeArrowheads="1"/>
          </p:cNvSpPr>
          <p:nvPr>
            <p:ph type="title"/>
          </p:nvPr>
        </p:nvSpPr>
        <p:spPr/>
        <p:txBody>
          <a:bodyPr/>
          <a:lstStyle/>
          <a:p>
            <a:pPr eaLnBrk="1" hangingPunct="1"/>
            <a:r>
              <a:rPr lang="en-US" altLang="zh-CN" sz="4000" dirty="0" smtClean="0">
                <a:ea typeface="宋体" pitchFamily="2" charset="-122"/>
              </a:rPr>
              <a:t>Pooling: An Example</a:t>
            </a:r>
          </a:p>
        </p:txBody>
      </p:sp>
      <p:cxnSp>
        <p:nvCxnSpPr>
          <p:cNvPr id="64" name="AutoShape 10"/>
          <p:cNvCxnSpPr>
            <a:cxnSpLocks noChangeShapeType="1"/>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graphicFrame>
        <p:nvGraphicFramePr>
          <p:cNvPr id="65" name="表格 64"/>
          <p:cNvGraphicFramePr>
            <a:graphicFrameLocks noGrp="1"/>
          </p:cNvGraphicFramePr>
          <p:nvPr/>
        </p:nvGraphicFramePr>
        <p:xfrm>
          <a:off x="3797424" y="1462256"/>
          <a:ext cx="936104" cy="1112520"/>
        </p:xfrm>
        <a:graphic>
          <a:graphicData uri="http://schemas.openxmlformats.org/drawingml/2006/table">
            <a:tbl>
              <a:tblPr bandRow="1"/>
              <a:tblGrid>
                <a:gridCol w="936104"/>
              </a:tblGrid>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C00000"/>
                          </a:solidFill>
                          <a:latin typeface="Times New Roman" pitchFamily="18" charset="0"/>
                          <a:cs typeface="Times New Roman" pitchFamily="18" charset="0"/>
                        </a:rPr>
                        <a:t>1</a:t>
                      </a:r>
                      <a:endParaRPr lang="zh-CN" altLang="en-US" dirty="0">
                        <a:solidFill>
                          <a:srgbClr val="C0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C00000"/>
                          </a:solidFill>
                          <a:latin typeface="Times New Roman" pitchFamily="18" charset="0"/>
                          <a:cs typeface="Times New Roman" pitchFamily="18" charset="0"/>
                        </a:rPr>
                        <a:t>5</a:t>
                      </a:r>
                      <a:endParaRPr lang="zh-CN" altLang="en-US" dirty="0">
                        <a:solidFill>
                          <a:srgbClr val="C0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C00000"/>
                          </a:solidFill>
                          <a:latin typeface="Times New Roman" pitchFamily="18" charset="0"/>
                          <a:cs typeface="Times New Roman" pitchFamily="18" charset="0"/>
                        </a:rPr>
                        <a:t>4</a:t>
                      </a:r>
                      <a:endParaRPr lang="zh-CN" altLang="en-US" dirty="0">
                        <a:solidFill>
                          <a:srgbClr val="C0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66" name="矩形 65"/>
          <p:cNvSpPr/>
          <p:nvPr/>
        </p:nvSpPr>
        <p:spPr>
          <a:xfrm>
            <a:off x="3581400" y="990600"/>
            <a:ext cx="1398140" cy="461665"/>
          </a:xfrm>
          <a:prstGeom prst="rect">
            <a:avLst/>
          </a:prstGeom>
        </p:spPr>
        <p:txBody>
          <a:bodyPr wrap="none">
            <a:spAutoFit/>
          </a:bodyPr>
          <a:lstStyle/>
          <a:p>
            <a:r>
              <a:rPr lang="en-US" altLang="zh-CN" sz="2400" dirty="0" err="1" smtClean="0">
                <a:solidFill>
                  <a:srgbClr val="C00000"/>
                </a:solidFill>
                <a:latin typeface="Times New Roman" pitchFamily="18" charset="0"/>
                <a:ea typeface="楷体" pitchFamily="49" charset="-122"/>
                <a:cs typeface="Times New Roman" pitchFamily="18" charset="0"/>
              </a:rPr>
              <a:t>ProbeSim</a:t>
            </a:r>
            <a:endParaRPr lang="zh-CN" altLang="en-US" sz="2400" dirty="0">
              <a:solidFill>
                <a:srgbClr val="C00000"/>
              </a:solidFill>
              <a:latin typeface="Times New Roman" pitchFamily="18" charset="0"/>
              <a:ea typeface="楷体" pitchFamily="49" charset="-122"/>
              <a:cs typeface="Times New Roman" pitchFamily="18" charset="0"/>
            </a:endParaRPr>
          </a:p>
        </p:txBody>
      </p:sp>
      <p:graphicFrame>
        <p:nvGraphicFramePr>
          <p:cNvPr id="67" name="表格 66"/>
          <p:cNvGraphicFramePr>
            <a:graphicFrameLocks noGrp="1"/>
          </p:cNvGraphicFramePr>
          <p:nvPr/>
        </p:nvGraphicFramePr>
        <p:xfrm>
          <a:off x="3794966" y="3094856"/>
          <a:ext cx="936104" cy="1112520"/>
        </p:xfrm>
        <a:graphic>
          <a:graphicData uri="http://schemas.openxmlformats.org/drawingml/2006/table">
            <a:tbl>
              <a:tblPr bandRow="1"/>
              <a:tblGrid>
                <a:gridCol w="936104"/>
              </a:tblGrid>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0070C0"/>
                          </a:solidFill>
                          <a:latin typeface="Times New Roman" pitchFamily="18" charset="0"/>
                          <a:cs typeface="Times New Roman" pitchFamily="18" charset="0"/>
                        </a:rPr>
                        <a:t>1</a:t>
                      </a:r>
                      <a:endParaRPr lang="zh-CN" altLang="en-US" dirty="0">
                        <a:solidFill>
                          <a:srgbClr val="0070C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0070C0"/>
                          </a:solidFill>
                          <a:latin typeface="Times New Roman" pitchFamily="18" charset="0"/>
                          <a:cs typeface="Times New Roman" pitchFamily="18" charset="0"/>
                        </a:rPr>
                        <a:t>2</a:t>
                      </a:r>
                      <a:endParaRPr lang="zh-CN" altLang="en-US" dirty="0">
                        <a:solidFill>
                          <a:srgbClr val="0070C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dirty="0" smtClean="0">
                          <a:solidFill>
                            <a:srgbClr val="0070C0"/>
                          </a:solidFill>
                          <a:latin typeface="Times New Roman" pitchFamily="18" charset="0"/>
                          <a:cs typeface="Times New Roman" pitchFamily="18" charset="0"/>
                        </a:rPr>
                        <a:t>4</a:t>
                      </a:r>
                      <a:endParaRPr lang="zh-CN" altLang="en-US" dirty="0">
                        <a:solidFill>
                          <a:srgbClr val="0070C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68" name="矩形 67"/>
          <p:cNvSpPr/>
          <p:nvPr/>
        </p:nvSpPr>
        <p:spPr>
          <a:xfrm>
            <a:off x="3722958" y="2590800"/>
            <a:ext cx="1153842" cy="461665"/>
          </a:xfrm>
          <a:prstGeom prst="rect">
            <a:avLst/>
          </a:prstGeom>
        </p:spPr>
        <p:txBody>
          <a:bodyPr wrap="none">
            <a:spAutoFit/>
          </a:bodyPr>
          <a:lstStyle/>
          <a:p>
            <a:r>
              <a:rPr lang="en-US" altLang="zh-CN" sz="2400" dirty="0" err="1" smtClean="0">
                <a:solidFill>
                  <a:srgbClr val="0070C0"/>
                </a:solidFill>
                <a:latin typeface="Times New Roman" pitchFamily="18" charset="0"/>
                <a:ea typeface="楷体" pitchFamily="49" charset="-122"/>
                <a:cs typeface="Times New Roman" pitchFamily="18" charset="0"/>
              </a:rPr>
              <a:t>TopSim</a:t>
            </a:r>
            <a:endParaRPr lang="zh-CN" altLang="en-US" sz="2400" dirty="0">
              <a:solidFill>
                <a:srgbClr val="0070C0"/>
              </a:solidFill>
              <a:latin typeface="Times New Roman" pitchFamily="18" charset="0"/>
              <a:ea typeface="楷体" pitchFamily="49" charset="-122"/>
              <a:cs typeface="Times New Roman" pitchFamily="18" charset="0"/>
            </a:endParaRPr>
          </a:p>
        </p:txBody>
      </p:sp>
      <p:graphicFrame>
        <p:nvGraphicFramePr>
          <p:cNvPr id="69" name="表格 68"/>
          <p:cNvGraphicFramePr>
            <a:graphicFrameLocks noGrp="1"/>
          </p:cNvGraphicFramePr>
          <p:nvPr/>
        </p:nvGraphicFramePr>
        <p:xfrm>
          <a:off x="3810000" y="4953000"/>
          <a:ext cx="936104" cy="1112520"/>
        </p:xfrm>
        <a:graphic>
          <a:graphicData uri="http://schemas.openxmlformats.org/drawingml/2006/table">
            <a:tbl>
              <a:tblPr bandRow="1">
                <a:tableStyleId>{5C22544A-7EE6-4342-B048-85BDC9FD1C3A}</a:tableStyleId>
              </a:tblPr>
              <a:tblGrid>
                <a:gridCol w="936104"/>
              </a:tblGrid>
              <a:tr h="370840">
                <a:tc>
                  <a:txBody>
                    <a:bodyPr/>
                    <a:lstStyle/>
                    <a:p>
                      <a:pPr algn="ctr"/>
                      <a:r>
                        <a:rPr lang="en-US" altLang="zh-CN" dirty="0" smtClean="0">
                          <a:solidFill>
                            <a:srgbClr val="00B050"/>
                          </a:solidFill>
                          <a:latin typeface="Times New Roman" pitchFamily="18" charset="0"/>
                          <a:cs typeface="Times New Roman" pitchFamily="18" charset="0"/>
                        </a:rPr>
                        <a:t>2</a:t>
                      </a:r>
                      <a:endParaRPr lang="zh-CN" altLang="en-US" dirty="0">
                        <a:solidFill>
                          <a:srgbClr val="00B050"/>
                        </a:solidFill>
                        <a:latin typeface="Times New Roman" pitchFamily="18" charset="0"/>
                        <a:cs typeface="Times New Roman" pitchFamily="18" charset="0"/>
                      </a:endParaRPr>
                    </a:p>
                  </a:txBody>
                  <a:tcPr/>
                </a:tc>
              </a:tr>
              <a:tr h="370840">
                <a:tc>
                  <a:txBody>
                    <a:bodyPr/>
                    <a:lstStyle/>
                    <a:p>
                      <a:pPr algn="ctr"/>
                      <a:r>
                        <a:rPr lang="en-US" altLang="zh-CN" dirty="0" smtClean="0">
                          <a:solidFill>
                            <a:srgbClr val="00B050"/>
                          </a:solidFill>
                          <a:latin typeface="Times New Roman" pitchFamily="18" charset="0"/>
                          <a:cs typeface="Times New Roman" pitchFamily="18" charset="0"/>
                        </a:rPr>
                        <a:t>7</a:t>
                      </a:r>
                      <a:endParaRPr lang="zh-CN" altLang="en-US" dirty="0">
                        <a:solidFill>
                          <a:srgbClr val="00B050"/>
                        </a:solidFill>
                        <a:latin typeface="Times New Roman" pitchFamily="18" charset="0"/>
                        <a:cs typeface="Times New Roman" pitchFamily="18" charset="0"/>
                      </a:endParaRPr>
                    </a:p>
                  </a:txBody>
                  <a:tcPr/>
                </a:tc>
              </a:tr>
              <a:tr h="370840">
                <a:tc>
                  <a:txBody>
                    <a:bodyPr/>
                    <a:lstStyle/>
                    <a:p>
                      <a:pPr algn="ctr"/>
                      <a:r>
                        <a:rPr lang="en-US" altLang="zh-CN" dirty="0" smtClean="0">
                          <a:solidFill>
                            <a:srgbClr val="00B050"/>
                          </a:solidFill>
                          <a:latin typeface="Times New Roman" pitchFamily="18" charset="0"/>
                          <a:cs typeface="Times New Roman" pitchFamily="18" charset="0"/>
                        </a:rPr>
                        <a:t>4</a:t>
                      </a:r>
                      <a:endParaRPr lang="zh-CN" altLang="en-US" dirty="0">
                        <a:solidFill>
                          <a:srgbClr val="00B050"/>
                        </a:solidFill>
                        <a:latin typeface="Times New Roman" pitchFamily="18" charset="0"/>
                        <a:cs typeface="Times New Roman" pitchFamily="18" charset="0"/>
                      </a:endParaRPr>
                    </a:p>
                  </a:txBody>
                  <a:tcPr/>
                </a:tc>
              </a:tr>
            </a:tbl>
          </a:graphicData>
        </a:graphic>
      </p:graphicFrame>
      <p:sp>
        <p:nvSpPr>
          <p:cNvPr id="70" name="矩形 69"/>
          <p:cNvSpPr/>
          <p:nvPr/>
        </p:nvSpPr>
        <p:spPr>
          <a:xfrm>
            <a:off x="3882008" y="4448944"/>
            <a:ext cx="715260" cy="461665"/>
          </a:xfrm>
          <a:prstGeom prst="rect">
            <a:avLst/>
          </a:prstGeom>
        </p:spPr>
        <p:txBody>
          <a:bodyPr wrap="none">
            <a:spAutoFit/>
          </a:bodyPr>
          <a:lstStyle/>
          <a:p>
            <a:r>
              <a:rPr lang="en-US" altLang="zh-CN" sz="2400" dirty="0" smtClean="0">
                <a:solidFill>
                  <a:srgbClr val="00B050"/>
                </a:solidFill>
                <a:latin typeface="Times New Roman" pitchFamily="18" charset="0"/>
                <a:ea typeface="楷体" pitchFamily="49" charset="-122"/>
                <a:cs typeface="Times New Roman" pitchFamily="18" charset="0"/>
              </a:rPr>
              <a:t>TSF</a:t>
            </a:r>
            <a:endParaRPr lang="zh-CN" altLang="en-US" sz="2400" dirty="0">
              <a:solidFill>
                <a:srgbClr val="00B050"/>
              </a:solidFill>
              <a:latin typeface="Times New Roman" pitchFamily="18" charset="0"/>
              <a:ea typeface="楷体" pitchFamily="49" charset="-122"/>
              <a:cs typeface="Times New Roman" pitchFamily="18" charset="0"/>
            </a:endParaRPr>
          </a:p>
        </p:txBody>
      </p:sp>
      <p:graphicFrame>
        <p:nvGraphicFramePr>
          <p:cNvPr id="75" name="表格 74"/>
          <p:cNvGraphicFramePr>
            <a:graphicFrameLocks noGrp="1"/>
          </p:cNvGraphicFramePr>
          <p:nvPr/>
        </p:nvGraphicFramePr>
        <p:xfrm>
          <a:off x="6732240" y="2996952"/>
          <a:ext cx="1872208" cy="2225040"/>
        </p:xfrm>
        <a:graphic>
          <a:graphicData uri="http://schemas.openxmlformats.org/drawingml/2006/table">
            <a:tbl>
              <a:tblPr firstRow="1" bandRow="1"/>
              <a:tblGrid>
                <a:gridCol w="936104"/>
                <a:gridCol w="936104"/>
              </a:tblGrid>
              <a:tr h="370840">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i="1" dirty="0" smtClean="0">
                          <a:latin typeface="Times New Roman" pitchFamily="18" charset="0"/>
                          <a:cs typeface="Times New Roman" pitchFamily="18" charset="0"/>
                        </a:rPr>
                        <a:t>v</a:t>
                      </a:r>
                      <a:endParaRPr lang="zh-CN" altLang="en-US" i="1"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i="1"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(3, </a:t>
                      </a:r>
                      <a:r>
                        <a:rPr lang="en-US" altLang="zh-CN" i="1" dirty="0" smtClean="0">
                          <a:latin typeface="Times New Roman" pitchFamily="18" charset="0"/>
                          <a:cs typeface="Times New Roman" pitchFamily="18" charset="0"/>
                        </a:rPr>
                        <a:t>v</a:t>
                      </a:r>
                      <a:r>
                        <a:rPr lang="en-US" altLang="zh-CN" dirty="0" smtClean="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algn="ctr"/>
                      <a:r>
                        <a:rPr lang="en-US" altLang="zh-CN" b="1" dirty="0" smtClean="0">
                          <a:solidFill>
                            <a:srgbClr val="C00000"/>
                          </a:solidFill>
                          <a:latin typeface="Times New Roman" pitchFamily="18" charset="0"/>
                          <a:cs typeface="Times New Roman" pitchFamily="18" charset="0"/>
                        </a:rPr>
                        <a:t>1</a:t>
                      </a:r>
                      <a:endParaRPr lang="zh-CN" altLang="en-US" b="1" dirty="0">
                        <a:solidFill>
                          <a:srgbClr val="C00000"/>
                        </a:solidFill>
                        <a:latin typeface="Times New Roman" pitchFamily="18" charset="0"/>
                        <a:cs typeface="Times New Roman"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algn="ctr"/>
                      <a:r>
                        <a:rPr lang="en-US" altLang="zh-CN" b="1" dirty="0" smtClean="0">
                          <a:solidFill>
                            <a:srgbClr val="C00000"/>
                          </a:solidFill>
                          <a:latin typeface="Times New Roman" pitchFamily="18" charset="0"/>
                          <a:cs typeface="Times New Roman" pitchFamily="18" charset="0"/>
                        </a:rPr>
                        <a:t>0.353</a:t>
                      </a:r>
                      <a:endParaRPr lang="zh-CN" altLang="en-US" b="1" dirty="0">
                        <a:solidFill>
                          <a:srgbClr val="C00000"/>
                        </a:solidFill>
                        <a:latin typeface="Times New Roman" pitchFamily="18" charset="0"/>
                        <a:cs typeface="Times New Roman"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algn="ctr"/>
                      <a:r>
                        <a:rPr lang="en-US" altLang="zh-CN" b="1" dirty="0" smtClean="0">
                          <a:solidFill>
                            <a:srgbClr val="C00000"/>
                          </a:solidFill>
                          <a:latin typeface="Times New Roman" pitchFamily="18" charset="0"/>
                          <a:cs typeface="Times New Roman" pitchFamily="18" charset="0"/>
                        </a:rPr>
                        <a:t>5</a:t>
                      </a:r>
                      <a:endParaRPr lang="zh-CN" altLang="en-US" b="1" dirty="0">
                        <a:solidFill>
                          <a:srgbClr val="C00000"/>
                        </a:solidFill>
                        <a:latin typeface="Times New Roman" pitchFamily="18" charset="0"/>
                        <a:cs typeface="Times New Roman"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algn="ctr"/>
                      <a:r>
                        <a:rPr lang="en-US" altLang="zh-CN" b="1" dirty="0" smtClean="0">
                          <a:solidFill>
                            <a:srgbClr val="C00000"/>
                          </a:solidFill>
                          <a:latin typeface="Times New Roman" pitchFamily="18" charset="0"/>
                          <a:cs typeface="Times New Roman" pitchFamily="18" charset="0"/>
                        </a:rPr>
                        <a:t>0.249</a:t>
                      </a:r>
                      <a:endParaRPr lang="zh-CN" altLang="en-US" b="1" dirty="0">
                        <a:solidFill>
                          <a:srgbClr val="C00000"/>
                        </a:solidFill>
                        <a:latin typeface="Times New Roman" pitchFamily="18" charset="0"/>
                        <a:cs typeface="Times New Roman"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algn="ctr"/>
                      <a:r>
                        <a:rPr lang="en-US" altLang="zh-CN" b="1" dirty="0" smtClean="0">
                          <a:solidFill>
                            <a:srgbClr val="C00000"/>
                          </a:solidFill>
                          <a:latin typeface="Times New Roman" pitchFamily="18" charset="0"/>
                          <a:cs typeface="Times New Roman" pitchFamily="18" charset="0"/>
                        </a:rPr>
                        <a:t>7</a:t>
                      </a:r>
                      <a:endParaRPr lang="zh-CN" altLang="en-US" b="1" dirty="0">
                        <a:solidFill>
                          <a:srgbClr val="C00000"/>
                        </a:solidFill>
                        <a:latin typeface="Times New Roman" pitchFamily="18" charset="0"/>
                        <a:cs typeface="Times New Roman"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algn="ctr"/>
                      <a:r>
                        <a:rPr lang="en-US" altLang="zh-CN" b="1" dirty="0" smtClean="0">
                          <a:solidFill>
                            <a:srgbClr val="C00000"/>
                          </a:solidFill>
                          <a:latin typeface="Times New Roman" pitchFamily="18" charset="0"/>
                          <a:cs typeface="Times New Roman" pitchFamily="18" charset="0"/>
                        </a:rPr>
                        <a:t>0.235</a:t>
                      </a:r>
                      <a:endParaRPr lang="zh-CN" altLang="en-US" b="1" dirty="0">
                        <a:solidFill>
                          <a:srgbClr val="C00000"/>
                        </a:solidFill>
                        <a:latin typeface="Times New Roman" pitchFamily="18" charset="0"/>
                        <a:cs typeface="Times New Roman"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algn="ctr"/>
                      <a:r>
                        <a:rPr lang="en-US" altLang="zh-CN" dirty="0" smtClean="0">
                          <a:latin typeface="Times New Roman" pitchFamily="18" charset="0"/>
                          <a:cs typeface="Times New Roman" pitchFamily="18" charset="0"/>
                        </a:rPr>
                        <a:t>4</a:t>
                      </a:r>
                      <a:endParaRPr lang="zh-CN" altLang="en-US" dirty="0">
                        <a:latin typeface="Times New Roman" pitchFamily="18" charset="0"/>
                        <a:cs typeface="Times New Roman"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cs typeface="Times New Roman" pitchFamily="18" charset="0"/>
                        </a:rPr>
                        <a:t>0.196</a:t>
                      </a:r>
                      <a:endParaRPr lang="zh-CN" altLang="en-US" dirty="0" smtClean="0">
                        <a:latin typeface="Times New Roman" pitchFamily="18" charset="0"/>
                        <a:cs typeface="Times New Roman"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algn="ctr"/>
                      <a:r>
                        <a:rPr lang="en-US" altLang="zh-CN" dirty="0" smtClean="0">
                          <a:latin typeface="Times New Roman" pitchFamily="18" charset="0"/>
                          <a:cs typeface="Times New Roman" pitchFamily="18" charset="0"/>
                        </a:rPr>
                        <a:t>2</a:t>
                      </a:r>
                      <a:endParaRPr lang="zh-CN" altLang="en-US" dirty="0">
                        <a:latin typeface="Times New Roman" pitchFamily="18" charset="0"/>
                        <a:cs typeface="Times New Roman"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cs typeface="Times New Roman" pitchFamily="18" charset="0"/>
                        </a:rPr>
                        <a:t>0.171</a:t>
                      </a:r>
                      <a:endParaRPr lang="zh-CN" altLang="en-US" dirty="0" smtClean="0">
                        <a:latin typeface="Times New Roman" pitchFamily="18" charset="0"/>
                        <a:cs typeface="Times New Roman"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cxnSp>
        <p:nvCxnSpPr>
          <p:cNvPr id="76" name="直接箭头连接符 75"/>
          <p:cNvCxnSpPr/>
          <p:nvPr/>
        </p:nvCxnSpPr>
        <p:spPr>
          <a:xfrm>
            <a:off x="5029200" y="2209800"/>
            <a:ext cx="1447800" cy="1295400"/>
          </a:xfrm>
          <a:prstGeom prst="straightConnector1">
            <a:avLst/>
          </a:prstGeom>
          <a:noFill/>
          <a:ln w="25400" cap="flat" cmpd="sng" algn="ctr">
            <a:solidFill>
              <a:srgbClr val="4F81BD">
                <a:shade val="95000"/>
                <a:satMod val="105000"/>
              </a:srgbClr>
            </a:solidFill>
            <a:prstDash val="solid"/>
            <a:tailEnd type="arrow" w="lg" len="lg"/>
          </a:ln>
          <a:effectLst/>
        </p:spPr>
      </p:cxnSp>
      <p:cxnSp>
        <p:nvCxnSpPr>
          <p:cNvPr id="77" name="直接箭头连接符 76"/>
          <p:cNvCxnSpPr/>
          <p:nvPr/>
        </p:nvCxnSpPr>
        <p:spPr>
          <a:xfrm>
            <a:off x="5029200" y="3810000"/>
            <a:ext cx="1447800" cy="1588"/>
          </a:xfrm>
          <a:prstGeom prst="straightConnector1">
            <a:avLst/>
          </a:prstGeom>
          <a:noFill/>
          <a:ln w="25400" cap="flat" cmpd="sng" algn="ctr">
            <a:solidFill>
              <a:srgbClr val="4F81BD">
                <a:shade val="95000"/>
                <a:satMod val="105000"/>
              </a:srgbClr>
            </a:solidFill>
            <a:prstDash val="solid"/>
            <a:tailEnd type="arrow" w="lg" len="lg"/>
          </a:ln>
          <a:effectLst/>
        </p:spPr>
      </p:cxnSp>
      <p:cxnSp>
        <p:nvCxnSpPr>
          <p:cNvPr id="78" name="直接箭头连接符 77"/>
          <p:cNvCxnSpPr/>
          <p:nvPr/>
        </p:nvCxnSpPr>
        <p:spPr>
          <a:xfrm flipV="1">
            <a:off x="5105400" y="4191000"/>
            <a:ext cx="1371600" cy="1219200"/>
          </a:xfrm>
          <a:prstGeom prst="straightConnector1">
            <a:avLst/>
          </a:prstGeom>
          <a:noFill/>
          <a:ln w="25400" cap="flat" cmpd="sng" algn="ctr">
            <a:solidFill>
              <a:srgbClr val="4F81BD">
                <a:shade val="95000"/>
                <a:satMod val="105000"/>
              </a:srgbClr>
            </a:solidFill>
            <a:prstDash val="solid"/>
            <a:tailEnd type="arrow" w="lg" len="lg"/>
          </a:ln>
          <a:effectLst/>
        </p:spPr>
      </p:cxnSp>
      <p:sp>
        <p:nvSpPr>
          <p:cNvPr id="106" name="椭圆形标注 105"/>
          <p:cNvSpPr/>
          <p:nvPr/>
        </p:nvSpPr>
        <p:spPr bwMode="auto">
          <a:xfrm>
            <a:off x="6400800" y="1295400"/>
            <a:ext cx="2362200" cy="1447800"/>
          </a:xfrm>
          <a:prstGeom prst="wedgeEllipseCallout">
            <a:avLst/>
          </a:prstGeom>
          <a:no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dirty="0" smtClean="0">
                <a:solidFill>
                  <a:schemeClr val="tx2"/>
                </a:solidFill>
                <a:latin typeface="Comic Sans MS" pitchFamily="66" charset="0"/>
                <a:ea typeface="宋体" pitchFamily="2" charset="-122"/>
              </a:rPr>
              <a:t>Use MC algorithm for pooling !</a:t>
            </a:r>
            <a:endParaRPr lang="zh-CN" altLang="en-US" sz="2000" dirty="0" smtClean="0">
              <a:solidFill>
                <a:schemeClr val="tx2"/>
              </a:solidFill>
              <a:latin typeface="Comic Sans MS" pitchFamily="66" charset="0"/>
              <a:ea typeface="宋体" pitchFamily="2" charset="-122"/>
            </a:endParaRPr>
          </a:p>
        </p:txBody>
      </p:sp>
      <p:sp>
        <p:nvSpPr>
          <p:cNvPr id="38" name="矩形 37"/>
          <p:cNvSpPr/>
          <p:nvPr/>
        </p:nvSpPr>
        <p:spPr>
          <a:xfrm>
            <a:off x="4495800" y="1447800"/>
            <a:ext cx="1983236" cy="400110"/>
          </a:xfrm>
          <a:prstGeom prst="rect">
            <a:avLst/>
          </a:prstGeom>
        </p:spPr>
        <p:txBody>
          <a:bodyPr wrap="none">
            <a:spAutoFit/>
          </a:bodyPr>
          <a:lstStyle/>
          <a:p>
            <a:r>
              <a:rPr lang="en-US" altLang="zh-CN" sz="2000" u="sng" dirty="0" smtClean="0">
                <a:solidFill>
                  <a:srgbClr val="C00000"/>
                </a:solidFill>
                <a:latin typeface="Comic Sans MS" pitchFamily="66" charset="0"/>
                <a:ea typeface="宋体" pitchFamily="2" charset="-122"/>
              </a:rPr>
              <a:t>Precision = 2/3</a:t>
            </a:r>
            <a:endParaRPr lang="zh-CN" altLang="en-US" sz="2000" u="sng" dirty="0">
              <a:solidFill>
                <a:srgbClr val="C00000"/>
              </a:solidFill>
              <a:latin typeface="Comic Sans MS" pitchFamily="66" charset="0"/>
              <a:ea typeface="宋体" pitchFamily="2" charset="-122"/>
            </a:endParaRPr>
          </a:p>
        </p:txBody>
      </p:sp>
      <p:sp>
        <p:nvSpPr>
          <p:cNvPr id="39" name="TextBox 38"/>
          <p:cNvSpPr txBox="1"/>
          <p:nvPr/>
        </p:nvSpPr>
        <p:spPr>
          <a:xfrm>
            <a:off x="4419600" y="3276600"/>
            <a:ext cx="1941557" cy="400110"/>
          </a:xfrm>
          <a:prstGeom prst="rect">
            <a:avLst/>
          </a:prstGeom>
          <a:noFill/>
        </p:spPr>
        <p:txBody>
          <a:bodyPr wrap="none" rtlCol="0">
            <a:spAutoFit/>
          </a:bodyPr>
          <a:lstStyle/>
          <a:p>
            <a:r>
              <a:rPr lang="en-US" altLang="zh-CN" sz="2000" u="sng" dirty="0" smtClean="0">
                <a:solidFill>
                  <a:srgbClr val="0070C0"/>
                </a:solidFill>
                <a:latin typeface="Comic Sans MS" pitchFamily="66" charset="0"/>
                <a:ea typeface="宋体" pitchFamily="2" charset="-122"/>
              </a:rPr>
              <a:t>Precision = 1/3</a:t>
            </a:r>
            <a:endParaRPr lang="zh-CN" altLang="en-US" sz="2000" u="sng" dirty="0">
              <a:solidFill>
                <a:srgbClr val="0070C0"/>
              </a:solidFill>
              <a:latin typeface="Comic Sans MS" pitchFamily="66" charset="0"/>
              <a:ea typeface="宋体" pitchFamily="2" charset="-122"/>
            </a:endParaRPr>
          </a:p>
        </p:txBody>
      </p:sp>
      <p:sp>
        <p:nvSpPr>
          <p:cNvPr id="40" name="TextBox 39"/>
          <p:cNvSpPr txBox="1"/>
          <p:nvPr/>
        </p:nvSpPr>
        <p:spPr>
          <a:xfrm>
            <a:off x="4648200" y="5486400"/>
            <a:ext cx="1941557" cy="400110"/>
          </a:xfrm>
          <a:prstGeom prst="rect">
            <a:avLst/>
          </a:prstGeom>
          <a:noFill/>
        </p:spPr>
        <p:txBody>
          <a:bodyPr wrap="none" rtlCol="0">
            <a:spAutoFit/>
          </a:bodyPr>
          <a:lstStyle/>
          <a:p>
            <a:r>
              <a:rPr lang="en-US" altLang="zh-CN" sz="2000" u="sng" dirty="0" smtClean="0">
                <a:solidFill>
                  <a:srgbClr val="00B050"/>
                </a:solidFill>
                <a:latin typeface="Comic Sans MS" pitchFamily="66" charset="0"/>
                <a:ea typeface="宋体" pitchFamily="2" charset="-122"/>
              </a:rPr>
              <a:t>Precision = 1/3</a:t>
            </a:r>
            <a:endParaRPr lang="zh-CN" altLang="en-US" sz="2000" u="sng" dirty="0">
              <a:solidFill>
                <a:srgbClr val="00B050"/>
              </a:solidFill>
              <a:latin typeface="Comic Sans MS" pitchFamily="66" charset="0"/>
              <a:ea typeface="宋体" pitchFamily="2" charset="-122"/>
            </a:endParaRPr>
          </a:p>
        </p:txBody>
      </p:sp>
      <p:cxnSp>
        <p:nvCxnSpPr>
          <p:cNvPr id="41" name="直接箭头连接符 40"/>
          <p:cNvCxnSpPr>
            <a:cxnSpLocks noChangeAspect="1"/>
            <a:stCxn id="43" idx="4"/>
            <a:endCxn id="42" idx="0"/>
          </p:cNvCxnSpPr>
          <p:nvPr/>
        </p:nvCxnSpPr>
        <p:spPr>
          <a:xfrm>
            <a:off x="1090228" y="2599928"/>
            <a:ext cx="0" cy="5760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2" name="椭圆 41"/>
          <p:cNvSpPr>
            <a:spLocks noChangeAspect="1"/>
          </p:cNvSpPr>
          <p:nvPr/>
        </p:nvSpPr>
        <p:spPr>
          <a:xfrm>
            <a:off x="838200" y="3175992"/>
            <a:ext cx="504056" cy="50405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Times New Roman" pitchFamily="18" charset="0"/>
                <a:cs typeface="Times New Roman" pitchFamily="18" charset="0"/>
              </a:rPr>
              <a:t>3</a:t>
            </a:r>
            <a:endParaRPr lang="zh-CN" altLang="en-US" sz="2000" dirty="0">
              <a:solidFill>
                <a:schemeClr val="bg1"/>
              </a:solidFill>
              <a:latin typeface="Times New Roman" pitchFamily="18" charset="0"/>
              <a:cs typeface="Times New Roman" pitchFamily="18" charset="0"/>
            </a:endParaRPr>
          </a:p>
        </p:txBody>
      </p:sp>
      <p:sp>
        <p:nvSpPr>
          <p:cNvPr id="43" name="椭圆 42"/>
          <p:cNvSpPr>
            <a:spLocks noChangeAspect="1"/>
          </p:cNvSpPr>
          <p:nvPr/>
        </p:nvSpPr>
        <p:spPr>
          <a:xfrm>
            <a:off x="838200" y="2095872"/>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1</a:t>
            </a:r>
            <a:endParaRPr lang="zh-CN" altLang="en-US" sz="2000" dirty="0">
              <a:solidFill>
                <a:srgbClr val="0070C0"/>
              </a:solidFill>
              <a:latin typeface="Times New Roman" pitchFamily="18" charset="0"/>
              <a:cs typeface="Times New Roman" pitchFamily="18" charset="0"/>
            </a:endParaRPr>
          </a:p>
        </p:txBody>
      </p:sp>
      <p:sp>
        <p:nvSpPr>
          <p:cNvPr id="44" name="椭圆 43"/>
          <p:cNvSpPr>
            <a:spLocks noChangeAspect="1"/>
          </p:cNvSpPr>
          <p:nvPr/>
        </p:nvSpPr>
        <p:spPr>
          <a:xfrm>
            <a:off x="1702296" y="2671936"/>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2</a:t>
            </a:r>
            <a:endParaRPr lang="zh-CN" altLang="en-US" sz="2000" dirty="0" smtClean="0">
              <a:solidFill>
                <a:srgbClr val="0070C0"/>
              </a:solidFill>
              <a:latin typeface="Times New Roman" pitchFamily="18" charset="0"/>
              <a:cs typeface="Times New Roman" pitchFamily="18" charset="0"/>
            </a:endParaRPr>
          </a:p>
        </p:txBody>
      </p:sp>
      <p:sp>
        <p:nvSpPr>
          <p:cNvPr id="45" name="椭圆 44"/>
          <p:cNvSpPr>
            <a:spLocks noChangeAspect="1"/>
          </p:cNvSpPr>
          <p:nvPr/>
        </p:nvSpPr>
        <p:spPr>
          <a:xfrm>
            <a:off x="2638400" y="1951856"/>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4</a:t>
            </a:r>
            <a:endParaRPr lang="zh-CN" altLang="en-US" sz="2000" dirty="0" smtClean="0">
              <a:solidFill>
                <a:srgbClr val="0070C0"/>
              </a:solidFill>
              <a:latin typeface="Times New Roman" pitchFamily="18" charset="0"/>
              <a:cs typeface="Times New Roman" pitchFamily="18" charset="0"/>
            </a:endParaRPr>
          </a:p>
        </p:txBody>
      </p:sp>
      <p:sp>
        <p:nvSpPr>
          <p:cNvPr id="46" name="椭圆 45"/>
          <p:cNvSpPr>
            <a:spLocks noChangeAspect="1"/>
          </p:cNvSpPr>
          <p:nvPr/>
        </p:nvSpPr>
        <p:spPr>
          <a:xfrm>
            <a:off x="2638400" y="346402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Times New Roman" pitchFamily="18" charset="0"/>
                <a:cs typeface="Times New Roman" pitchFamily="18" charset="0"/>
              </a:rPr>
              <a:t>5</a:t>
            </a:r>
            <a:endParaRPr lang="zh-CN" altLang="en-US" sz="2000" dirty="0" smtClean="0">
              <a:solidFill>
                <a:srgbClr val="0070C0"/>
              </a:solidFill>
              <a:latin typeface="Times New Roman" pitchFamily="18" charset="0"/>
              <a:cs typeface="Times New Roman" pitchFamily="18" charset="0"/>
            </a:endParaRPr>
          </a:p>
        </p:txBody>
      </p:sp>
      <p:cxnSp>
        <p:nvCxnSpPr>
          <p:cNvPr id="71" name="直接箭头连接符 70"/>
          <p:cNvCxnSpPr>
            <a:cxnSpLocks noChangeAspect="1"/>
            <a:stCxn id="44" idx="1"/>
            <a:endCxn id="43" idx="5"/>
          </p:cNvCxnSpPr>
          <p:nvPr/>
        </p:nvCxnSpPr>
        <p:spPr>
          <a:xfrm flipH="1" flipV="1">
            <a:off x="1268439" y="2526111"/>
            <a:ext cx="507674" cy="219642"/>
          </a:xfrm>
          <a:prstGeom prst="straightConnector1">
            <a:avLst/>
          </a:prstGeom>
          <a:solidFill>
            <a:srgbClr val="FF33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直接箭头连接符 71"/>
          <p:cNvCxnSpPr>
            <a:cxnSpLocks noChangeAspect="1"/>
            <a:stCxn id="44" idx="3"/>
            <a:endCxn id="42" idx="6"/>
          </p:cNvCxnSpPr>
          <p:nvPr/>
        </p:nvCxnSpPr>
        <p:spPr>
          <a:xfrm flipH="1">
            <a:off x="1342256" y="3102175"/>
            <a:ext cx="433857"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cxnSpLocks noChangeAspect="1"/>
            <a:stCxn id="45" idx="3"/>
            <a:endCxn id="44" idx="7"/>
          </p:cNvCxnSpPr>
          <p:nvPr/>
        </p:nvCxnSpPr>
        <p:spPr>
          <a:xfrm flipH="1">
            <a:off x="2132535" y="2382095"/>
            <a:ext cx="579682" cy="3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cxnSpLocks noChangeAspect="1"/>
            <a:stCxn id="44" idx="4"/>
            <a:endCxn id="46" idx="2"/>
          </p:cNvCxnSpPr>
          <p:nvPr/>
        </p:nvCxnSpPr>
        <p:spPr>
          <a:xfrm>
            <a:off x="1954324" y="3175992"/>
            <a:ext cx="684076" cy="54006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cxnSpLocks noChangeAspect="1"/>
            <a:stCxn id="46" idx="1"/>
            <a:endCxn id="44" idx="5"/>
          </p:cNvCxnSpPr>
          <p:nvPr/>
        </p:nvCxnSpPr>
        <p:spPr>
          <a:xfrm flipH="1" flipV="1">
            <a:off x="2132535" y="3102175"/>
            <a:ext cx="579682" cy="435666"/>
          </a:xfrm>
          <a:prstGeom prst="straightConnector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直接箭头连接符 79"/>
          <p:cNvCxnSpPr>
            <a:cxnSpLocks noChangeAspect="1"/>
            <a:stCxn id="45" idx="4"/>
            <a:endCxn id="46" idx="0"/>
          </p:cNvCxnSpPr>
          <p:nvPr/>
        </p:nvCxnSpPr>
        <p:spPr>
          <a:xfrm>
            <a:off x="2890428" y="2455912"/>
            <a:ext cx="0" cy="10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cxnSpLocks noChangeAspect="1"/>
            <a:stCxn id="46" idx="7"/>
            <a:endCxn id="45" idx="5"/>
          </p:cNvCxnSpPr>
          <p:nvPr/>
        </p:nvCxnSpPr>
        <p:spPr>
          <a:xfrm flipV="1">
            <a:off x="3068639" y="2382095"/>
            <a:ext cx="0" cy="11557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2" name="椭圆 81"/>
          <p:cNvSpPr>
            <a:spLocks noChangeAspect="1"/>
          </p:cNvSpPr>
          <p:nvPr/>
        </p:nvSpPr>
        <p:spPr>
          <a:xfrm>
            <a:off x="1702296" y="1447800"/>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6</a:t>
            </a:r>
            <a:endParaRPr lang="zh-CN" altLang="en-US" sz="2000" dirty="0">
              <a:solidFill>
                <a:srgbClr val="0070C0"/>
              </a:solidFill>
              <a:latin typeface="Times New Roman" pitchFamily="18" charset="0"/>
              <a:cs typeface="Times New Roman" pitchFamily="18" charset="0"/>
            </a:endParaRPr>
          </a:p>
        </p:txBody>
      </p:sp>
      <p:cxnSp>
        <p:nvCxnSpPr>
          <p:cNvPr id="83" name="直接箭头连接符 82"/>
          <p:cNvCxnSpPr>
            <a:cxnSpLocks noChangeAspect="1"/>
            <a:stCxn id="43" idx="7"/>
            <a:endCxn id="82" idx="3"/>
          </p:cNvCxnSpPr>
          <p:nvPr/>
        </p:nvCxnSpPr>
        <p:spPr>
          <a:xfrm flipV="1">
            <a:off x="1268439" y="1878039"/>
            <a:ext cx="507674" cy="29165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cxnSpLocks noChangeAspect="1"/>
            <a:stCxn id="44" idx="0"/>
            <a:endCxn id="82" idx="4"/>
          </p:cNvCxnSpPr>
          <p:nvPr/>
        </p:nvCxnSpPr>
        <p:spPr>
          <a:xfrm flipV="1">
            <a:off x="1954324" y="1951856"/>
            <a:ext cx="0" cy="72008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cxnSpLocks noChangeAspect="1"/>
            <a:stCxn id="45" idx="2"/>
            <a:endCxn id="82" idx="5"/>
          </p:cNvCxnSpPr>
          <p:nvPr/>
        </p:nvCxnSpPr>
        <p:spPr>
          <a:xfrm flipH="1" flipV="1">
            <a:off x="2132535" y="1878039"/>
            <a:ext cx="505865" cy="32584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6" name="椭圆 85"/>
          <p:cNvSpPr>
            <a:spLocks noChangeAspect="1"/>
          </p:cNvSpPr>
          <p:nvPr/>
        </p:nvSpPr>
        <p:spPr>
          <a:xfrm>
            <a:off x="1676400" y="3984104"/>
            <a:ext cx="504056" cy="504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70C0"/>
                </a:solidFill>
                <a:latin typeface="Times New Roman" pitchFamily="18" charset="0"/>
                <a:cs typeface="Times New Roman" pitchFamily="18" charset="0"/>
              </a:rPr>
              <a:t>7</a:t>
            </a:r>
            <a:endParaRPr lang="zh-CN" altLang="en-US" sz="2000" dirty="0">
              <a:solidFill>
                <a:srgbClr val="0070C0"/>
              </a:solidFill>
              <a:latin typeface="Times New Roman" pitchFamily="18" charset="0"/>
              <a:cs typeface="Times New Roman" pitchFamily="18" charset="0"/>
            </a:endParaRPr>
          </a:p>
        </p:txBody>
      </p:sp>
      <p:cxnSp>
        <p:nvCxnSpPr>
          <p:cNvPr id="87" name="直接箭头连接符 86"/>
          <p:cNvCxnSpPr>
            <a:cxnSpLocks noChangeAspect="1"/>
            <a:stCxn id="44" idx="4"/>
            <a:endCxn id="86" idx="0"/>
          </p:cNvCxnSpPr>
          <p:nvPr/>
        </p:nvCxnSpPr>
        <p:spPr>
          <a:xfrm flipH="1">
            <a:off x="1928428" y="3175992"/>
            <a:ext cx="25896" cy="80811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cxnSpLocks noChangeAspect="1"/>
            <a:stCxn id="42" idx="5"/>
            <a:endCxn id="86" idx="1"/>
          </p:cNvCxnSpPr>
          <p:nvPr/>
        </p:nvCxnSpPr>
        <p:spPr>
          <a:xfrm>
            <a:off x="1268439" y="3606231"/>
            <a:ext cx="481778" cy="45169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a:cxnSpLocks noChangeAspect="1"/>
            <a:stCxn id="46" idx="3"/>
            <a:endCxn id="86" idx="7"/>
          </p:cNvCxnSpPr>
          <p:nvPr/>
        </p:nvCxnSpPr>
        <p:spPr>
          <a:xfrm flipH="1">
            <a:off x="2106639" y="3894263"/>
            <a:ext cx="605578" cy="16365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914400" y="4495800"/>
            <a:ext cx="21499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Query vertex</a:t>
            </a:r>
            <a:r>
              <a:rPr kumimoji="0" lang="en-US" altLang="zh-CN" sz="2400" b="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 3</a:t>
            </a:r>
          </a:p>
        </p:txBody>
      </p:sp>
      <p:sp>
        <p:nvSpPr>
          <p:cNvPr id="91" name="矩形 90"/>
          <p:cNvSpPr/>
          <p:nvPr/>
        </p:nvSpPr>
        <p:spPr>
          <a:xfrm>
            <a:off x="1524000" y="5029200"/>
            <a:ext cx="66717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1"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k</a:t>
            </a:r>
            <a:r>
              <a:rPr kumimoji="0" lang="en-US" altLang="zh-CN" sz="2400" b="1" i="0" u="none" strike="noStrike" kern="0" cap="none" spc="0" normalizeH="0" baseline="0" noProof="0" dirty="0" smtClean="0">
                <a:ln>
                  <a:noFill/>
                </a:ln>
                <a:solidFill>
                  <a:srgbClr val="00B050"/>
                </a:solidFill>
                <a:effectLst/>
                <a:uLnTx/>
                <a:uFillTx/>
                <a:latin typeface="Times New Roman" pitchFamily="18" charset="0"/>
                <a:ea typeface="楷体" pitchFamily="49" charset="-122"/>
                <a:cs typeface="Times New Roman" pitchFamily="18" charset="0"/>
              </a:rPr>
              <a:t>=3</a:t>
            </a:r>
            <a:endParaRPr kumimoji="0" lang="zh-CN" altLang="en-US" sz="2400" b="1" i="0" u="none" strike="noStrike" kern="0" cap="none" spc="0" normalizeH="0" baseline="0" noProof="0" dirty="0">
              <a:ln>
                <a:noFill/>
              </a:ln>
              <a:solidFill>
                <a:srgbClr val="00B050"/>
              </a:solidFill>
              <a:effectLst/>
              <a:uLnTx/>
              <a:uFillTx/>
            </a:endParaRPr>
          </a:p>
        </p:txBody>
      </p:sp>
      <p:sp>
        <p:nvSpPr>
          <p:cNvPr id="92" name="爆炸形 2 91"/>
          <p:cNvSpPr/>
          <p:nvPr/>
        </p:nvSpPr>
        <p:spPr bwMode="auto">
          <a:xfrm>
            <a:off x="381000" y="4038600"/>
            <a:ext cx="4114800" cy="1600200"/>
          </a:xfrm>
          <a:prstGeom prst="irregularSeal2">
            <a:avLst/>
          </a:prstGeom>
          <a:solidFill>
            <a:schemeClr val="accent1"/>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dirty="0" smtClean="0">
                <a:solidFill>
                  <a:srgbClr val="C00000"/>
                </a:solidFill>
                <a:latin typeface="Comic Sans MS" pitchFamily="66" charset="0"/>
                <a:ea typeface="宋体" pitchFamily="2" charset="-122"/>
              </a:rPr>
              <a:t>Ground truth:</a:t>
            </a:r>
          </a:p>
          <a:p>
            <a:pPr marL="0" marR="0" indent="0" algn="ctr" defTabSz="914400" rtl="0" eaLnBrk="1" fontAlgn="base" latinLnBrk="0" hangingPunct="1">
              <a:lnSpc>
                <a:spcPct val="100000"/>
              </a:lnSpc>
              <a:spcBef>
                <a:spcPct val="0"/>
              </a:spcBef>
              <a:spcAft>
                <a:spcPct val="0"/>
              </a:spcAft>
              <a:buClrTx/>
              <a:buSzTx/>
              <a:buFontTx/>
              <a:buNone/>
              <a:tabLst/>
            </a:pPr>
            <a:r>
              <a:rPr lang="en-US" altLang="zh-CN" sz="2000" dirty="0" smtClean="0">
                <a:solidFill>
                  <a:srgbClr val="C00000"/>
                </a:solidFill>
                <a:latin typeface="Comic Sans MS" pitchFamily="66" charset="0"/>
                <a:ea typeface="宋体" pitchFamily="2" charset="-122"/>
              </a:rPr>
              <a:t>1, 5, 6</a:t>
            </a:r>
            <a:endParaRPr lang="zh-CN" altLang="en-US" sz="2000" dirty="0" smtClean="0">
              <a:solidFill>
                <a:srgbClr val="C00000"/>
              </a:solidFill>
              <a:latin typeface="Comic Sans MS" pitchFamily="66" charset="0"/>
              <a:ea typeface="宋体" pitchFamily="2" charset="-122"/>
            </a:endParaRPr>
          </a:p>
        </p:txBody>
      </p:sp>
      <p:grpSp>
        <p:nvGrpSpPr>
          <p:cNvPr id="93" name="组合 92"/>
          <p:cNvGrpSpPr/>
          <p:nvPr/>
        </p:nvGrpSpPr>
        <p:grpSpPr>
          <a:xfrm>
            <a:off x="776326" y="6248400"/>
            <a:ext cx="7529474" cy="556832"/>
            <a:chOff x="776326" y="6248400"/>
            <a:chExt cx="7529474" cy="556832"/>
          </a:xfrm>
        </p:grpSpPr>
        <p:pic>
          <p:nvPicPr>
            <p:cNvPr id="94"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95"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96"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97"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98"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heckerboard(across)">
                                      <p:cBhvr>
                                        <p:cTn id="10" dur="500"/>
                                        <p:tgtEl>
                                          <p:spTgt spid="3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checkerboard(across)">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checkerboard(across)">
                                      <p:cBhvr>
                                        <p:cTn id="1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9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8A76EE60-F1FA-4023-9F51-A2021BA07B60}" type="slidenum">
              <a:rPr lang="en-US" altLang="en-US"/>
              <a:pPr>
                <a:defRPr/>
              </a:pPr>
              <a:t>25</a:t>
            </a:fld>
            <a:endParaRPr lang="en-US" altLang="en-US" dirty="0"/>
          </a:p>
        </p:txBody>
      </p:sp>
      <p:sp>
        <p:nvSpPr>
          <p:cNvPr id="13318" name="Rectangle 2"/>
          <p:cNvSpPr>
            <a:spLocks noGrp="1" noChangeArrowheads="1"/>
          </p:cNvSpPr>
          <p:nvPr>
            <p:ph type="title"/>
          </p:nvPr>
        </p:nvSpPr>
        <p:spPr/>
        <p:txBody>
          <a:bodyPr/>
          <a:lstStyle/>
          <a:p>
            <a:pPr eaLnBrk="1" hangingPunct="1"/>
            <a:r>
              <a:rPr lang="en-US" altLang="zh-CN" sz="4000" dirty="0" smtClean="0">
                <a:ea typeface="宋体" pitchFamily="2" charset="-122"/>
              </a:rPr>
              <a:t>Experimental Results on Large Graphs</a:t>
            </a:r>
          </a:p>
        </p:txBody>
      </p:sp>
      <p:cxnSp>
        <p:nvCxnSpPr>
          <p:cNvPr id="13319" name="AutoShape 10"/>
          <p:cNvCxnSpPr>
            <a:cxnSpLocks noChangeShapeType="1"/>
            <a:endCxn id="15365"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pic>
        <p:nvPicPr>
          <p:cNvPr id="13" name="Picture 2"/>
          <p:cNvPicPr>
            <a:picLocks noChangeAspect="1" noChangeArrowheads="1"/>
          </p:cNvPicPr>
          <p:nvPr/>
        </p:nvPicPr>
        <p:blipFill>
          <a:blip r:embed="rId3" cstate="print"/>
          <a:srcRect/>
          <a:stretch>
            <a:fillRect/>
          </a:stretch>
        </p:blipFill>
        <p:spPr bwMode="auto">
          <a:xfrm>
            <a:off x="1600200" y="1295400"/>
            <a:ext cx="5920740" cy="4833938"/>
          </a:xfrm>
          <a:prstGeom prst="rect">
            <a:avLst/>
          </a:prstGeom>
          <a:noFill/>
          <a:ln w="9525">
            <a:noFill/>
            <a:miter lim="800000"/>
            <a:headEnd/>
            <a:tailEnd/>
          </a:ln>
        </p:spPr>
      </p:pic>
      <p:sp>
        <p:nvSpPr>
          <p:cNvPr id="14" name="TextBox 13"/>
          <p:cNvSpPr txBox="1"/>
          <p:nvPr/>
        </p:nvSpPr>
        <p:spPr>
          <a:xfrm>
            <a:off x="3200400" y="990600"/>
            <a:ext cx="3116559" cy="461665"/>
          </a:xfrm>
          <a:prstGeom prst="rect">
            <a:avLst/>
          </a:prstGeom>
          <a:noFill/>
        </p:spPr>
        <p:txBody>
          <a:bodyPr wrap="none" rtlCol="0">
            <a:spAutoFit/>
          </a:bodyPr>
          <a:lstStyle/>
          <a:p>
            <a:r>
              <a:rPr lang="en-US" altLang="zh-CN" sz="2400" u="sng" dirty="0" smtClean="0">
                <a:solidFill>
                  <a:srgbClr val="0070C0"/>
                </a:solidFill>
                <a:latin typeface="Comic Sans MS" pitchFamily="66" charset="0"/>
                <a:ea typeface="宋体" pitchFamily="2" charset="-122"/>
              </a:rPr>
              <a:t>Precision@k (k = 50)</a:t>
            </a:r>
            <a:endParaRPr lang="zh-CN" altLang="en-US" sz="2400" u="sng" dirty="0" smtClean="0">
              <a:solidFill>
                <a:srgbClr val="0070C0"/>
              </a:solidFill>
              <a:latin typeface="Comic Sans MS" pitchFamily="66" charset="0"/>
              <a:ea typeface="宋体" pitchFamily="2" charset="-122"/>
            </a:endParaRPr>
          </a:p>
        </p:txBody>
      </p:sp>
      <p:grpSp>
        <p:nvGrpSpPr>
          <p:cNvPr id="15" name="组合 14"/>
          <p:cNvGrpSpPr/>
          <p:nvPr/>
        </p:nvGrpSpPr>
        <p:grpSpPr>
          <a:xfrm>
            <a:off x="776326" y="6248400"/>
            <a:ext cx="7529474" cy="556832"/>
            <a:chOff x="776326" y="6248400"/>
            <a:chExt cx="7529474" cy="556832"/>
          </a:xfrm>
        </p:grpSpPr>
        <p:pic>
          <p:nvPicPr>
            <p:cNvPr id="16" name="Picture 5" descr="Full_Colour_Thum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7" name="Picture 8"/>
            <p:cNvPicPr>
              <a:picLocks noChangeAspect="1" noChangeArrowheads="1"/>
            </p:cNvPicPr>
            <p:nvPr/>
          </p:nvPicPr>
          <p:blipFill>
            <a:blip r:embed="rId5"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8" name="Picture 2"/>
            <p:cNvPicPr>
              <a:picLocks noChangeAspect="1" noChangeArrowheads="1"/>
            </p:cNvPicPr>
            <p:nvPr/>
          </p:nvPicPr>
          <p:blipFill>
            <a:blip r:embed="rId6"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9" name="Picture 5" descr="https://static1.squarespace.com/static/56fc095fb09f955b2a4a5490/56fc09d18a65e237645f90c9/56fc0c30f85082da5e626da2/1461767833992/University+of+Helsinki.png"/>
            <p:cNvPicPr>
              <a:picLocks noChangeAspect="1" noChangeArrowheads="1"/>
            </p:cNvPicPr>
            <p:nvPr/>
          </p:nvPicPr>
          <p:blipFill>
            <a:blip r:embed="rId7" cstate="print"/>
            <a:srcRect/>
            <a:stretch>
              <a:fillRect/>
            </a:stretch>
          </p:blipFill>
          <p:spPr bwMode="auto">
            <a:xfrm>
              <a:off x="6446520" y="6248400"/>
              <a:ext cx="732282" cy="550926"/>
            </a:xfrm>
            <a:prstGeom prst="rect">
              <a:avLst/>
            </a:prstGeom>
            <a:noFill/>
          </p:spPr>
        </p:pic>
      </p:grpSp>
      <p:sp>
        <p:nvSpPr>
          <p:cNvPr id="20"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8A76EE60-F1FA-4023-9F51-A2021BA07B60}" type="slidenum">
              <a:rPr lang="en-US" altLang="en-US"/>
              <a:pPr>
                <a:defRPr/>
              </a:pPr>
              <a:t>26</a:t>
            </a:fld>
            <a:endParaRPr lang="en-US" altLang="en-US" dirty="0"/>
          </a:p>
        </p:txBody>
      </p:sp>
      <p:sp>
        <p:nvSpPr>
          <p:cNvPr id="13318" name="Rectangle 2"/>
          <p:cNvSpPr>
            <a:spLocks noGrp="1" noChangeArrowheads="1"/>
          </p:cNvSpPr>
          <p:nvPr>
            <p:ph type="title"/>
          </p:nvPr>
        </p:nvSpPr>
        <p:spPr/>
        <p:txBody>
          <a:bodyPr/>
          <a:lstStyle/>
          <a:p>
            <a:pPr eaLnBrk="1" hangingPunct="1"/>
            <a:r>
              <a:rPr lang="en-US" altLang="zh-CN" sz="4000" dirty="0" smtClean="0">
                <a:ea typeface="宋体" pitchFamily="2" charset="-122"/>
              </a:rPr>
              <a:t>Experimental Results on Large Graphs</a:t>
            </a:r>
          </a:p>
        </p:txBody>
      </p:sp>
      <p:cxnSp>
        <p:nvCxnSpPr>
          <p:cNvPr id="13319" name="AutoShape 10"/>
          <p:cNvCxnSpPr>
            <a:cxnSpLocks noChangeShapeType="1"/>
            <a:endCxn id="15365"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pic>
        <p:nvPicPr>
          <p:cNvPr id="12" name="Picture 2"/>
          <p:cNvPicPr>
            <a:picLocks noChangeAspect="1" noChangeArrowheads="1"/>
          </p:cNvPicPr>
          <p:nvPr/>
        </p:nvPicPr>
        <p:blipFill>
          <a:blip r:embed="rId3" cstate="print"/>
          <a:srcRect/>
          <a:stretch>
            <a:fillRect/>
          </a:stretch>
        </p:blipFill>
        <p:spPr bwMode="auto">
          <a:xfrm>
            <a:off x="1619672" y="1338262"/>
            <a:ext cx="5920740" cy="4833938"/>
          </a:xfrm>
          <a:prstGeom prst="rect">
            <a:avLst/>
          </a:prstGeom>
          <a:noFill/>
          <a:ln w="9525">
            <a:noFill/>
            <a:miter lim="800000"/>
            <a:headEnd/>
            <a:tailEnd/>
          </a:ln>
        </p:spPr>
      </p:pic>
      <p:sp>
        <p:nvSpPr>
          <p:cNvPr id="14" name="TextBox 13"/>
          <p:cNvSpPr txBox="1"/>
          <p:nvPr/>
        </p:nvSpPr>
        <p:spPr>
          <a:xfrm>
            <a:off x="3200400" y="990600"/>
            <a:ext cx="2363147" cy="461665"/>
          </a:xfrm>
          <a:prstGeom prst="rect">
            <a:avLst/>
          </a:prstGeom>
          <a:noFill/>
        </p:spPr>
        <p:txBody>
          <a:bodyPr wrap="none" rtlCol="0">
            <a:spAutoFit/>
          </a:bodyPr>
          <a:lstStyle/>
          <a:p>
            <a:r>
              <a:rPr lang="en-US" altLang="zh-CN" sz="2400" u="sng" dirty="0" err="1" smtClean="0">
                <a:solidFill>
                  <a:srgbClr val="0070C0"/>
                </a:solidFill>
                <a:latin typeface="Comic Sans MS" pitchFamily="66" charset="0"/>
                <a:ea typeface="宋体" pitchFamily="2" charset="-122"/>
              </a:rPr>
              <a:t>Tau@k</a:t>
            </a:r>
            <a:r>
              <a:rPr lang="en-US" altLang="zh-CN" sz="2400" u="sng" dirty="0" smtClean="0">
                <a:solidFill>
                  <a:srgbClr val="0070C0"/>
                </a:solidFill>
                <a:latin typeface="Comic Sans MS" pitchFamily="66" charset="0"/>
                <a:ea typeface="宋体" pitchFamily="2" charset="-122"/>
              </a:rPr>
              <a:t> (k = 50)</a:t>
            </a:r>
            <a:endParaRPr lang="zh-CN" altLang="en-US" sz="2400" u="sng" dirty="0" smtClean="0">
              <a:solidFill>
                <a:srgbClr val="0070C0"/>
              </a:solidFill>
              <a:latin typeface="Comic Sans MS" pitchFamily="66" charset="0"/>
              <a:ea typeface="宋体" pitchFamily="2" charset="-122"/>
            </a:endParaRPr>
          </a:p>
        </p:txBody>
      </p:sp>
      <p:grpSp>
        <p:nvGrpSpPr>
          <p:cNvPr id="15" name="组合 14"/>
          <p:cNvGrpSpPr/>
          <p:nvPr/>
        </p:nvGrpSpPr>
        <p:grpSpPr>
          <a:xfrm>
            <a:off x="776326" y="6248400"/>
            <a:ext cx="7529474" cy="556832"/>
            <a:chOff x="776326" y="6248400"/>
            <a:chExt cx="7529474" cy="556832"/>
          </a:xfrm>
        </p:grpSpPr>
        <p:pic>
          <p:nvPicPr>
            <p:cNvPr id="16" name="Picture 5" descr="Full_Colour_Thum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7" name="Picture 8"/>
            <p:cNvPicPr>
              <a:picLocks noChangeAspect="1" noChangeArrowheads="1"/>
            </p:cNvPicPr>
            <p:nvPr/>
          </p:nvPicPr>
          <p:blipFill>
            <a:blip r:embed="rId5"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8" name="Picture 2"/>
            <p:cNvPicPr>
              <a:picLocks noChangeAspect="1" noChangeArrowheads="1"/>
            </p:cNvPicPr>
            <p:nvPr/>
          </p:nvPicPr>
          <p:blipFill>
            <a:blip r:embed="rId6"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9" name="Picture 5" descr="https://static1.squarespace.com/static/56fc095fb09f955b2a4a5490/56fc09d18a65e237645f90c9/56fc0c30f85082da5e626da2/1461767833992/University+of+Helsinki.png"/>
            <p:cNvPicPr>
              <a:picLocks noChangeAspect="1" noChangeArrowheads="1"/>
            </p:cNvPicPr>
            <p:nvPr/>
          </p:nvPicPr>
          <p:blipFill>
            <a:blip r:embed="rId7" cstate="print"/>
            <a:srcRect/>
            <a:stretch>
              <a:fillRect/>
            </a:stretch>
          </p:blipFill>
          <p:spPr bwMode="auto">
            <a:xfrm>
              <a:off x="6446520" y="6248400"/>
              <a:ext cx="732282" cy="550926"/>
            </a:xfrm>
            <a:prstGeom prst="rect">
              <a:avLst/>
            </a:prstGeom>
            <a:noFill/>
          </p:spPr>
        </p:pic>
      </p:grpSp>
      <p:sp>
        <p:nvSpPr>
          <p:cNvPr id="20"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8A76EE60-F1FA-4023-9F51-A2021BA07B60}" type="slidenum">
              <a:rPr lang="en-US" altLang="en-US"/>
              <a:pPr>
                <a:defRPr/>
              </a:pPr>
              <a:t>27</a:t>
            </a:fld>
            <a:endParaRPr lang="en-US" altLang="en-US" dirty="0"/>
          </a:p>
        </p:txBody>
      </p:sp>
      <p:sp>
        <p:nvSpPr>
          <p:cNvPr id="13318" name="Rectangle 2"/>
          <p:cNvSpPr>
            <a:spLocks noGrp="1" noChangeArrowheads="1"/>
          </p:cNvSpPr>
          <p:nvPr>
            <p:ph type="title"/>
          </p:nvPr>
        </p:nvSpPr>
        <p:spPr/>
        <p:txBody>
          <a:bodyPr/>
          <a:lstStyle/>
          <a:p>
            <a:pPr eaLnBrk="1" hangingPunct="1"/>
            <a:r>
              <a:rPr lang="en-US" altLang="zh-CN" sz="4000" dirty="0" smtClean="0">
                <a:ea typeface="宋体" pitchFamily="2" charset="-122"/>
              </a:rPr>
              <a:t>Experimental Results on Large Graphs</a:t>
            </a:r>
          </a:p>
        </p:txBody>
      </p:sp>
      <p:cxnSp>
        <p:nvCxnSpPr>
          <p:cNvPr id="13319" name="AutoShape 10"/>
          <p:cNvCxnSpPr>
            <a:cxnSpLocks noChangeShapeType="1"/>
            <a:endCxn id="15365"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14" name="TextBox 13"/>
          <p:cNvSpPr txBox="1"/>
          <p:nvPr/>
        </p:nvSpPr>
        <p:spPr>
          <a:xfrm>
            <a:off x="3200400" y="990600"/>
            <a:ext cx="2741456" cy="461665"/>
          </a:xfrm>
          <a:prstGeom prst="rect">
            <a:avLst/>
          </a:prstGeom>
          <a:noFill/>
        </p:spPr>
        <p:txBody>
          <a:bodyPr wrap="none" rtlCol="0">
            <a:spAutoFit/>
          </a:bodyPr>
          <a:lstStyle/>
          <a:p>
            <a:r>
              <a:rPr lang="en-US" altLang="zh-CN" sz="2400" u="sng" dirty="0" smtClean="0">
                <a:solidFill>
                  <a:srgbClr val="0070C0"/>
                </a:solidFill>
                <a:latin typeface="Comic Sans MS" pitchFamily="66" charset="0"/>
                <a:ea typeface="宋体" pitchFamily="2" charset="-122"/>
              </a:rPr>
              <a:t>Query Time (Sec)</a:t>
            </a:r>
            <a:endParaRPr lang="zh-CN" altLang="en-US" sz="2400" u="sng" dirty="0" smtClean="0">
              <a:solidFill>
                <a:srgbClr val="0070C0"/>
              </a:solidFill>
              <a:latin typeface="Comic Sans MS" pitchFamily="66" charset="0"/>
              <a:ea typeface="宋体" pitchFamily="2" charset="-122"/>
            </a:endParaRPr>
          </a:p>
        </p:txBody>
      </p:sp>
      <p:graphicFrame>
        <p:nvGraphicFramePr>
          <p:cNvPr id="13" name="表格 12"/>
          <p:cNvGraphicFramePr>
            <a:graphicFrameLocks noGrp="1"/>
          </p:cNvGraphicFramePr>
          <p:nvPr/>
        </p:nvGraphicFramePr>
        <p:xfrm>
          <a:off x="107506" y="1447800"/>
          <a:ext cx="8856984" cy="1854200"/>
        </p:xfrm>
        <a:graphic>
          <a:graphicData uri="http://schemas.openxmlformats.org/drawingml/2006/table">
            <a:tbl>
              <a:tblPr bandRow="1">
                <a:tableStyleId>{5C22544A-7EE6-4342-B048-85BDC9FD1C3A}</a:tableStyleId>
              </a:tblPr>
              <a:tblGrid>
                <a:gridCol w="1476164"/>
                <a:gridCol w="1476164"/>
                <a:gridCol w="1476164"/>
                <a:gridCol w="1476164"/>
                <a:gridCol w="1476164"/>
                <a:gridCol w="147616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ea typeface="黑体" pitchFamily="49" charset="-122"/>
                          <a:cs typeface="Times New Roman" pitchFamily="18" charset="0"/>
                        </a:rPr>
                        <a:t>Dataset</a:t>
                      </a:r>
                      <a:endParaRPr lang="zh-CN" altLang="en-US" dirty="0" smtClean="0">
                        <a:latin typeface="Times New Roman" pitchFamily="18" charset="0"/>
                        <a:ea typeface="黑体" pitchFamily="49" charset="-122"/>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ProbeSim</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TSF</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TopSim</a:t>
                      </a:r>
                      <a:r>
                        <a:rPr lang="en-US" altLang="zh-CN" dirty="0" smtClean="0">
                          <a:latin typeface="Times New Roman" pitchFamily="18" charset="0"/>
                          <a:cs typeface="Times New Roman" pitchFamily="18" charset="0"/>
                        </a:rPr>
                        <a:t>-SM</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Trun-TopSim</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Prio-TopSim</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err="1" smtClean="0">
                          <a:latin typeface="Times New Roman" pitchFamily="18" charset="0"/>
                          <a:cs typeface="Times New Roman" pitchFamily="18" charset="0"/>
                        </a:rPr>
                        <a:t>LiveJournal</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0.056</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0.48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439.82</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6.2</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0.6</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smtClean="0">
                          <a:latin typeface="Times New Roman" pitchFamily="18" charset="0"/>
                          <a:cs typeface="Times New Roman" pitchFamily="18" charset="0"/>
                        </a:rPr>
                        <a:t>it-2004</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0.018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1.01</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35.18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0.67</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0.2</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smtClean="0">
                          <a:latin typeface="Times New Roman" pitchFamily="18" charset="0"/>
                          <a:cs typeface="Times New Roman" pitchFamily="18" charset="0"/>
                        </a:rPr>
                        <a:t>twitter-2010</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13.6</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191.28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err="1" smtClean="0">
                          <a:latin typeface="Times New Roman" pitchFamily="18" charset="0"/>
                          <a:cs typeface="Times New Roman" pitchFamily="18" charset="0"/>
                        </a:rPr>
                        <a:t>friendster</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0.93</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1036</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65.08</a:t>
                      </a:r>
                      <a:endParaRPr lang="zh-CN" altLang="en-US" dirty="0">
                        <a:latin typeface="Times New Roman" pitchFamily="18" charset="0"/>
                        <a:cs typeface="Times New Roman" pitchFamily="18" charset="0"/>
                      </a:endParaRPr>
                    </a:p>
                  </a:txBody>
                  <a:tcPr/>
                </a:tc>
              </a:tr>
            </a:tbl>
          </a:graphicData>
        </a:graphic>
      </p:graphicFrame>
      <p:grpSp>
        <p:nvGrpSpPr>
          <p:cNvPr id="15" name="组合 14"/>
          <p:cNvGrpSpPr/>
          <p:nvPr/>
        </p:nvGrpSpPr>
        <p:grpSpPr>
          <a:xfrm>
            <a:off x="776326" y="6248400"/>
            <a:ext cx="7529474" cy="556832"/>
            <a:chOff x="776326" y="6248400"/>
            <a:chExt cx="7529474" cy="556832"/>
          </a:xfrm>
        </p:grpSpPr>
        <p:pic>
          <p:nvPicPr>
            <p:cNvPr id="16"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7"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8"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9"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20"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8A76EE60-F1FA-4023-9F51-A2021BA07B60}" type="slidenum">
              <a:rPr lang="en-US" altLang="en-US"/>
              <a:pPr>
                <a:defRPr/>
              </a:pPr>
              <a:t>28</a:t>
            </a:fld>
            <a:endParaRPr lang="en-US" altLang="en-US" dirty="0"/>
          </a:p>
        </p:txBody>
      </p:sp>
      <p:sp>
        <p:nvSpPr>
          <p:cNvPr id="13318" name="Rectangle 2"/>
          <p:cNvSpPr>
            <a:spLocks noGrp="1" noChangeArrowheads="1"/>
          </p:cNvSpPr>
          <p:nvPr>
            <p:ph type="title"/>
          </p:nvPr>
        </p:nvSpPr>
        <p:spPr/>
        <p:txBody>
          <a:bodyPr/>
          <a:lstStyle/>
          <a:p>
            <a:pPr eaLnBrk="1" hangingPunct="1"/>
            <a:r>
              <a:rPr lang="en-US" altLang="zh-CN" sz="4000" dirty="0" smtClean="0">
                <a:ea typeface="宋体" pitchFamily="2" charset="-122"/>
              </a:rPr>
              <a:t>Experimental Results on Large Graphs</a:t>
            </a:r>
          </a:p>
        </p:txBody>
      </p:sp>
      <p:cxnSp>
        <p:nvCxnSpPr>
          <p:cNvPr id="13319" name="AutoShape 10"/>
          <p:cNvCxnSpPr>
            <a:cxnSpLocks noChangeShapeType="1"/>
            <a:endCxn id="15365"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14" name="TextBox 13"/>
          <p:cNvSpPr txBox="1"/>
          <p:nvPr/>
        </p:nvSpPr>
        <p:spPr>
          <a:xfrm>
            <a:off x="3200400" y="990600"/>
            <a:ext cx="2741456" cy="461665"/>
          </a:xfrm>
          <a:prstGeom prst="rect">
            <a:avLst/>
          </a:prstGeom>
          <a:noFill/>
        </p:spPr>
        <p:txBody>
          <a:bodyPr wrap="none" rtlCol="0">
            <a:spAutoFit/>
          </a:bodyPr>
          <a:lstStyle/>
          <a:p>
            <a:r>
              <a:rPr lang="en-US" altLang="zh-CN" sz="2400" u="sng" dirty="0" smtClean="0">
                <a:solidFill>
                  <a:srgbClr val="0070C0"/>
                </a:solidFill>
                <a:latin typeface="Comic Sans MS" pitchFamily="66" charset="0"/>
                <a:ea typeface="宋体" pitchFamily="2" charset="-122"/>
              </a:rPr>
              <a:t>Query Time (Sec)</a:t>
            </a:r>
            <a:endParaRPr lang="zh-CN" altLang="en-US" sz="2400" u="sng" dirty="0" smtClean="0">
              <a:solidFill>
                <a:srgbClr val="0070C0"/>
              </a:solidFill>
              <a:latin typeface="Comic Sans MS" pitchFamily="66" charset="0"/>
              <a:ea typeface="宋体" pitchFamily="2" charset="-122"/>
            </a:endParaRPr>
          </a:p>
        </p:txBody>
      </p:sp>
      <p:graphicFrame>
        <p:nvGraphicFramePr>
          <p:cNvPr id="13" name="表格 12"/>
          <p:cNvGraphicFramePr>
            <a:graphicFrameLocks noGrp="1"/>
          </p:cNvGraphicFramePr>
          <p:nvPr/>
        </p:nvGraphicFramePr>
        <p:xfrm>
          <a:off x="107506" y="1447800"/>
          <a:ext cx="8856984" cy="1854200"/>
        </p:xfrm>
        <a:graphic>
          <a:graphicData uri="http://schemas.openxmlformats.org/drawingml/2006/table">
            <a:tbl>
              <a:tblPr bandRow="1">
                <a:tableStyleId>{5C22544A-7EE6-4342-B048-85BDC9FD1C3A}</a:tableStyleId>
              </a:tblPr>
              <a:tblGrid>
                <a:gridCol w="1476164"/>
                <a:gridCol w="1476164"/>
                <a:gridCol w="1476164"/>
                <a:gridCol w="1476164"/>
                <a:gridCol w="1476164"/>
                <a:gridCol w="147616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ea typeface="黑体" pitchFamily="49" charset="-122"/>
                          <a:cs typeface="Times New Roman" pitchFamily="18" charset="0"/>
                        </a:rPr>
                        <a:t>Dataset</a:t>
                      </a:r>
                      <a:endParaRPr lang="zh-CN" altLang="en-US" dirty="0" smtClean="0">
                        <a:latin typeface="Times New Roman" pitchFamily="18" charset="0"/>
                        <a:ea typeface="黑体" pitchFamily="49" charset="-122"/>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ProbeSim</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TSF</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TopSim</a:t>
                      </a:r>
                      <a:r>
                        <a:rPr lang="en-US" altLang="zh-CN" dirty="0" smtClean="0">
                          <a:latin typeface="Times New Roman" pitchFamily="18" charset="0"/>
                          <a:cs typeface="Times New Roman" pitchFamily="18" charset="0"/>
                        </a:rPr>
                        <a:t>-SM</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Trun-TopSim</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Prio-TopSim</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err="1" smtClean="0">
                          <a:latin typeface="Times New Roman" pitchFamily="18" charset="0"/>
                          <a:cs typeface="Times New Roman" pitchFamily="18" charset="0"/>
                        </a:rPr>
                        <a:t>LiveJournal</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0.056</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0.48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439.82</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6.2</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0.6</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smtClean="0">
                          <a:latin typeface="Times New Roman" pitchFamily="18" charset="0"/>
                          <a:cs typeface="Times New Roman" pitchFamily="18" charset="0"/>
                        </a:rPr>
                        <a:t>it-2004</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0.018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1.01</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35.18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0.67</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0.2</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smtClean="0">
                          <a:latin typeface="Times New Roman" pitchFamily="18" charset="0"/>
                          <a:cs typeface="Times New Roman" pitchFamily="18" charset="0"/>
                        </a:rPr>
                        <a:t>twitter-2010</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13.6</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191.28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err="1" smtClean="0">
                          <a:latin typeface="Times New Roman" pitchFamily="18" charset="0"/>
                          <a:cs typeface="Times New Roman" pitchFamily="18" charset="0"/>
                        </a:rPr>
                        <a:t>friendster</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0.93</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1036</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65.08</a:t>
                      </a:r>
                      <a:endParaRPr lang="zh-CN" altLang="en-US" dirty="0">
                        <a:latin typeface="Times New Roman" pitchFamily="18" charset="0"/>
                        <a:cs typeface="Times New Roman" pitchFamily="18" charset="0"/>
                      </a:endParaRPr>
                    </a:p>
                  </a:txBody>
                  <a:tcPr/>
                </a:tc>
              </a:tr>
            </a:tbl>
          </a:graphicData>
        </a:graphic>
      </p:graphicFrame>
      <p:graphicFrame>
        <p:nvGraphicFramePr>
          <p:cNvPr id="12" name="表格 11"/>
          <p:cNvGraphicFramePr>
            <a:graphicFrameLocks noGrp="1"/>
          </p:cNvGraphicFramePr>
          <p:nvPr/>
        </p:nvGraphicFramePr>
        <p:xfrm>
          <a:off x="107504" y="4114800"/>
          <a:ext cx="8856985" cy="1854200"/>
        </p:xfrm>
        <a:graphic>
          <a:graphicData uri="http://schemas.openxmlformats.org/drawingml/2006/table">
            <a:tbl>
              <a:tblPr bandRow="1">
                <a:tableStyleId>{5C22544A-7EE6-4342-B048-85BDC9FD1C3A}</a:tableStyleId>
              </a:tblPr>
              <a:tblGrid>
                <a:gridCol w="1568896"/>
                <a:gridCol w="1143000"/>
                <a:gridCol w="1219200"/>
                <a:gridCol w="685800"/>
                <a:gridCol w="1371600"/>
                <a:gridCol w="1447800"/>
                <a:gridCol w="1420689"/>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ea typeface="黑体" pitchFamily="49" charset="-122"/>
                          <a:cs typeface="Times New Roman" pitchFamily="18" charset="0"/>
                        </a:rPr>
                        <a:t>Dataset</a:t>
                      </a:r>
                      <a:endParaRPr lang="zh-CN" altLang="en-US" dirty="0" smtClean="0">
                        <a:latin typeface="Times New Roman" pitchFamily="18" charset="0"/>
                        <a:ea typeface="黑体" pitchFamily="49" charset="-122"/>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ea typeface="黑体" pitchFamily="49" charset="-122"/>
                          <a:cs typeface="Times New Roman" pitchFamily="18" charset="0"/>
                        </a:rPr>
                        <a:t>Size (GB)</a:t>
                      </a:r>
                      <a:endParaRPr lang="zh-CN" altLang="en-US" dirty="0" smtClean="0">
                        <a:latin typeface="Times New Roman" pitchFamily="18" charset="0"/>
                        <a:ea typeface="黑体" pitchFamily="49" charset="-122"/>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ProbeSim</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TSF</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TopSim</a:t>
                      </a:r>
                      <a:r>
                        <a:rPr lang="en-US" altLang="zh-CN" dirty="0" smtClean="0">
                          <a:latin typeface="Times New Roman" pitchFamily="18" charset="0"/>
                          <a:cs typeface="Times New Roman" pitchFamily="18" charset="0"/>
                        </a:rPr>
                        <a:t>-SM</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Trun-TopSim</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Prio-TopSim</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err="1" smtClean="0">
                          <a:latin typeface="Times New Roman" pitchFamily="18" charset="0"/>
                          <a:cs typeface="Times New Roman" pitchFamily="18" charset="0"/>
                        </a:rPr>
                        <a:t>LiveJournal</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0.88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0.05</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10.8</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17.2</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10.1</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0.09</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smtClean="0">
                          <a:latin typeface="Times New Roman" pitchFamily="18" charset="0"/>
                          <a:cs typeface="Times New Roman" pitchFamily="18" charset="0"/>
                        </a:rPr>
                        <a:t>it-2004</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10.9</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0.4</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83.7</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1.7</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0.9</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1.0</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smtClean="0">
                          <a:latin typeface="Times New Roman" pitchFamily="18" charset="0"/>
                          <a:cs typeface="Times New Roman" pitchFamily="18" charset="0"/>
                        </a:rPr>
                        <a:t>twitter-2010</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14.3</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0.6</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79.1</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r>
              <a:tr h="370840">
                <a:tc>
                  <a:txBody>
                    <a:bodyPr/>
                    <a:lstStyle/>
                    <a:p>
                      <a:pPr algn="ctr"/>
                      <a:r>
                        <a:rPr lang="en-US" altLang="zh-CN" dirty="0" err="1" smtClean="0">
                          <a:latin typeface="Times New Roman" pitchFamily="18" charset="0"/>
                          <a:cs typeface="Times New Roman" pitchFamily="18" charset="0"/>
                        </a:rPr>
                        <a:t>friendster</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23.4</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0.9</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99.2</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1.9</a:t>
                      </a:r>
                      <a:endParaRPr lang="zh-CN" altLang="en-US" dirty="0">
                        <a:latin typeface="Times New Roman" pitchFamily="18" charset="0"/>
                        <a:cs typeface="Times New Roman" pitchFamily="18" charset="0"/>
                      </a:endParaRPr>
                    </a:p>
                  </a:txBody>
                  <a:tcPr/>
                </a:tc>
              </a:tr>
            </a:tbl>
          </a:graphicData>
        </a:graphic>
      </p:graphicFrame>
      <p:sp>
        <p:nvSpPr>
          <p:cNvPr id="15" name="TextBox 14"/>
          <p:cNvSpPr txBox="1"/>
          <p:nvPr/>
        </p:nvSpPr>
        <p:spPr>
          <a:xfrm>
            <a:off x="3124200" y="3581400"/>
            <a:ext cx="2786340" cy="461665"/>
          </a:xfrm>
          <a:prstGeom prst="rect">
            <a:avLst/>
          </a:prstGeom>
          <a:noFill/>
        </p:spPr>
        <p:txBody>
          <a:bodyPr wrap="none" rtlCol="0">
            <a:spAutoFit/>
          </a:bodyPr>
          <a:lstStyle/>
          <a:p>
            <a:r>
              <a:rPr lang="en-US" altLang="zh-CN" sz="2400" u="sng" dirty="0" smtClean="0">
                <a:solidFill>
                  <a:srgbClr val="0070C0"/>
                </a:solidFill>
                <a:latin typeface="Comic Sans MS" pitchFamily="66" charset="0"/>
                <a:ea typeface="宋体" pitchFamily="2" charset="-122"/>
              </a:rPr>
              <a:t>Memory Cost (GB)</a:t>
            </a:r>
            <a:endParaRPr lang="zh-CN" altLang="en-US" sz="2400" u="sng" dirty="0" smtClean="0">
              <a:solidFill>
                <a:srgbClr val="0070C0"/>
              </a:solidFill>
              <a:latin typeface="Comic Sans MS" pitchFamily="66" charset="0"/>
              <a:ea typeface="宋体" pitchFamily="2" charset="-122"/>
            </a:endParaRPr>
          </a:p>
        </p:txBody>
      </p:sp>
      <p:grpSp>
        <p:nvGrpSpPr>
          <p:cNvPr id="16" name="组合 15"/>
          <p:cNvGrpSpPr/>
          <p:nvPr/>
        </p:nvGrpSpPr>
        <p:grpSpPr>
          <a:xfrm>
            <a:off x="776326" y="6248400"/>
            <a:ext cx="7529474" cy="556832"/>
            <a:chOff x="776326" y="6248400"/>
            <a:chExt cx="7529474" cy="556832"/>
          </a:xfrm>
        </p:grpSpPr>
        <p:pic>
          <p:nvPicPr>
            <p:cNvPr id="17"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8"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9"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20"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21"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FBAE7176-6F9E-4A6A-9DC9-60F915F139C3}" type="slidenum">
              <a:rPr lang="en-US" altLang="en-US"/>
              <a:pPr>
                <a:defRPr/>
              </a:pPr>
              <a:t>29</a:t>
            </a:fld>
            <a:endParaRPr lang="en-US" altLang="en-US"/>
          </a:p>
        </p:txBody>
      </p:sp>
      <p:sp>
        <p:nvSpPr>
          <p:cNvPr id="44036" name="Rectangle 2"/>
          <p:cNvSpPr>
            <a:spLocks noGrp="1" noChangeArrowheads="1"/>
          </p:cNvSpPr>
          <p:nvPr>
            <p:ph type="title"/>
          </p:nvPr>
        </p:nvSpPr>
        <p:spPr/>
        <p:txBody>
          <a:bodyPr/>
          <a:lstStyle/>
          <a:p>
            <a:pPr eaLnBrk="1" hangingPunct="1"/>
            <a:r>
              <a:rPr lang="en-US" altLang="zh-CN" dirty="0" smtClean="0">
                <a:ea typeface="宋体" pitchFamily="2" charset="-122"/>
              </a:rPr>
              <a:t>Conclusions</a:t>
            </a:r>
          </a:p>
        </p:txBody>
      </p:sp>
      <p:sp>
        <p:nvSpPr>
          <p:cNvPr id="44037" name="Rectangle 4"/>
          <p:cNvSpPr>
            <a:spLocks noGrp="1" noChangeArrowheads="1"/>
          </p:cNvSpPr>
          <p:nvPr>
            <p:ph type="body" idx="1"/>
          </p:nvPr>
        </p:nvSpPr>
        <p:spPr>
          <a:xfrm>
            <a:off x="228600" y="1295400"/>
            <a:ext cx="8686800" cy="4530725"/>
          </a:xfrm>
        </p:spPr>
        <p:txBody>
          <a:bodyPr/>
          <a:lstStyle/>
          <a:p>
            <a:r>
              <a:rPr lang="en-US" altLang="zh-CN" sz="2400" kern="1200" dirty="0" smtClean="0">
                <a:solidFill>
                  <a:schemeClr val="accent2"/>
                </a:solidFill>
                <a:latin typeface="Comic Sans MS" pitchFamily="66" charset="0"/>
                <a:ea typeface="宋体" pitchFamily="2" charset="-122"/>
              </a:rPr>
              <a:t>First</a:t>
            </a:r>
            <a:r>
              <a:rPr lang="en-US" altLang="zh-CN" sz="2400" dirty="0" smtClean="0"/>
              <a:t> single source and top-</a:t>
            </a:r>
            <a:r>
              <a:rPr lang="en-US" altLang="zh-CN" sz="2400" i="1" dirty="0" smtClean="0"/>
              <a:t>k</a:t>
            </a:r>
            <a:r>
              <a:rPr lang="en-US" altLang="zh-CN" sz="2400" dirty="0" smtClean="0"/>
              <a:t> </a:t>
            </a:r>
            <a:r>
              <a:rPr lang="en-US" altLang="zh-CN" sz="2400" dirty="0" err="1" smtClean="0"/>
              <a:t>SimRank</a:t>
            </a:r>
            <a:r>
              <a:rPr lang="en-US" altLang="zh-CN" sz="2400" dirty="0" smtClean="0"/>
              <a:t> algorithm for </a:t>
            </a:r>
            <a:r>
              <a:rPr lang="en-US" altLang="zh-CN" sz="2400" kern="1200" dirty="0" smtClean="0">
                <a:solidFill>
                  <a:schemeClr val="accent2"/>
                </a:solidFill>
                <a:latin typeface="Comic Sans MS" pitchFamily="66" charset="0"/>
                <a:ea typeface="宋体" pitchFamily="2" charset="-122"/>
              </a:rPr>
              <a:t>dynamic graphs of billion scale</a:t>
            </a:r>
            <a:r>
              <a:rPr lang="en-US" altLang="zh-CN" sz="2400" dirty="0" smtClean="0"/>
              <a:t>, and with </a:t>
            </a:r>
            <a:r>
              <a:rPr lang="en-US" altLang="zh-CN" sz="2400" kern="1200" dirty="0" smtClean="0">
                <a:solidFill>
                  <a:schemeClr val="accent2"/>
                </a:solidFill>
                <a:latin typeface="Comic Sans MS" pitchFamily="66" charset="0"/>
                <a:ea typeface="宋体" pitchFamily="2" charset="-122"/>
              </a:rPr>
              <a:t>theoretical accuracy guarantee</a:t>
            </a:r>
          </a:p>
          <a:p>
            <a:endParaRPr lang="en-US" altLang="zh-CN" sz="2400" dirty="0" smtClean="0"/>
          </a:p>
          <a:p>
            <a:r>
              <a:rPr lang="en-US" altLang="zh-CN" sz="2400" dirty="0" smtClean="0"/>
              <a:t>Outperforms existing methods in query </a:t>
            </a:r>
            <a:r>
              <a:rPr lang="en-US" altLang="zh-CN" sz="2400" kern="1200" dirty="0" smtClean="0">
                <a:solidFill>
                  <a:schemeClr val="accent2"/>
                </a:solidFill>
                <a:latin typeface="Comic Sans MS" pitchFamily="66" charset="0"/>
                <a:ea typeface="宋体" pitchFamily="2" charset="-122"/>
              </a:rPr>
              <a:t>efficiency, accuracy and scalability</a:t>
            </a:r>
          </a:p>
          <a:p>
            <a:endParaRPr lang="en-US" altLang="zh-CN" sz="2400" dirty="0" smtClean="0"/>
          </a:p>
          <a:p>
            <a:r>
              <a:rPr lang="en-US" altLang="zh-CN" sz="2400" kern="1200" dirty="0" smtClean="0">
                <a:solidFill>
                  <a:schemeClr val="accent2"/>
                </a:solidFill>
                <a:latin typeface="Comic Sans MS" pitchFamily="66" charset="0"/>
                <a:ea typeface="宋体" pitchFamily="2" charset="-122"/>
              </a:rPr>
              <a:t>First</a:t>
            </a:r>
            <a:r>
              <a:rPr lang="en-US" altLang="zh-CN" sz="2400" dirty="0" smtClean="0"/>
              <a:t> evaluation on large graphs by </a:t>
            </a:r>
            <a:r>
              <a:rPr lang="en-US" altLang="zh-CN" sz="2400" kern="1200" dirty="0" smtClean="0">
                <a:solidFill>
                  <a:schemeClr val="accent2"/>
                </a:solidFill>
                <a:latin typeface="Comic Sans MS" pitchFamily="66" charset="0"/>
                <a:ea typeface="宋体" pitchFamily="2" charset="-122"/>
              </a:rPr>
              <a:t>pooling</a:t>
            </a:r>
            <a:r>
              <a:rPr lang="en-US" altLang="zh-CN" sz="2400" dirty="0" smtClean="0"/>
              <a:t> </a:t>
            </a:r>
          </a:p>
        </p:txBody>
      </p:sp>
      <p:sp>
        <p:nvSpPr>
          <p:cNvPr id="10" name="TextBox 9"/>
          <p:cNvSpPr txBox="1"/>
          <p:nvPr/>
        </p:nvSpPr>
        <p:spPr>
          <a:xfrm>
            <a:off x="304800" y="5715000"/>
            <a:ext cx="8039380" cy="400110"/>
          </a:xfrm>
          <a:prstGeom prst="rect">
            <a:avLst/>
          </a:prstGeom>
          <a:noFill/>
        </p:spPr>
        <p:txBody>
          <a:bodyPr wrap="none" rtlCol="0">
            <a:spAutoFit/>
          </a:bodyPr>
          <a:lstStyle/>
          <a:p>
            <a:r>
              <a:rPr lang="en-US" altLang="zh-CN" sz="2000" dirty="0" smtClean="0">
                <a:latin typeface="Times New Roman" pitchFamily="18" charset="0"/>
                <a:cs typeface="Times New Roman" pitchFamily="18" charset="0"/>
              </a:rPr>
              <a:t>Our code available at </a:t>
            </a:r>
            <a:r>
              <a:rPr lang="en-US" altLang="zh-CN" sz="2000" u="sng" dirty="0" smtClean="0">
                <a:solidFill>
                  <a:srgbClr val="0070C0"/>
                </a:solidFill>
                <a:latin typeface="Times New Roman" pitchFamily="18" charset="0"/>
                <a:cs typeface="Times New Roman" pitchFamily="18" charset="0"/>
              </a:rPr>
              <a:t>https://github.com/dokirabbithole/ProbeSim_vldb_pub</a:t>
            </a:r>
            <a:endParaRPr lang="zh-CN" altLang="en-US" sz="2000" u="sng" dirty="0">
              <a:solidFill>
                <a:srgbClr val="0070C0"/>
              </a:solidFill>
              <a:latin typeface="Times New Roman" pitchFamily="18" charset="0"/>
              <a:cs typeface="Times New Roman" pitchFamily="18" charset="0"/>
            </a:endParaRPr>
          </a:p>
        </p:txBody>
      </p:sp>
      <p:grpSp>
        <p:nvGrpSpPr>
          <p:cNvPr id="11" name="组合 10"/>
          <p:cNvGrpSpPr/>
          <p:nvPr/>
        </p:nvGrpSpPr>
        <p:grpSpPr>
          <a:xfrm>
            <a:off x="776326" y="6248400"/>
            <a:ext cx="7529474" cy="556832"/>
            <a:chOff x="776326" y="6248400"/>
            <a:chExt cx="7529474" cy="556832"/>
          </a:xfrm>
        </p:grpSpPr>
        <p:pic>
          <p:nvPicPr>
            <p:cNvPr id="12"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3"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4"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5"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6"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39E08729-AAE3-4BB5-8D9E-FE43A8AFC04A}" type="slidenum">
              <a:rPr lang="en-US" altLang="en-US"/>
              <a:pPr>
                <a:defRPr/>
              </a:pPr>
              <a:t>3</a:t>
            </a:fld>
            <a:endParaRPr lang="en-US" altLang="en-US"/>
          </a:p>
        </p:txBody>
      </p:sp>
      <p:sp>
        <p:nvSpPr>
          <p:cNvPr id="5125" name="Rectangle 2"/>
          <p:cNvSpPr>
            <a:spLocks noGrp="1" noChangeArrowheads="1"/>
          </p:cNvSpPr>
          <p:nvPr>
            <p:ph type="title"/>
          </p:nvPr>
        </p:nvSpPr>
        <p:spPr/>
        <p:txBody>
          <a:bodyPr/>
          <a:lstStyle/>
          <a:p>
            <a:pPr eaLnBrk="1" hangingPunct="1"/>
            <a:r>
              <a:rPr lang="en-US" altLang="zh-CN" sz="4000" dirty="0" err="1" smtClean="0">
                <a:ea typeface="宋体" pitchFamily="2" charset="-122"/>
              </a:rPr>
              <a:t>SimRank</a:t>
            </a:r>
            <a:r>
              <a:rPr lang="en-US" altLang="zh-CN" sz="4000" dirty="0" smtClean="0">
                <a:ea typeface="宋体" pitchFamily="2" charset="-122"/>
              </a:rPr>
              <a:t> </a:t>
            </a:r>
            <a:r>
              <a:rPr lang="en-US" altLang="zh-CN" sz="2800" kern="1200" dirty="0" smtClean="0">
                <a:latin typeface="Comic Sans MS" pitchFamily="66" charset="0"/>
                <a:ea typeface="宋体" pitchFamily="2" charset="-122"/>
                <a:cs typeface="+mn-cs"/>
              </a:rPr>
              <a:t>[</a:t>
            </a:r>
            <a:r>
              <a:rPr lang="en-US" altLang="zh-CN" sz="2800" kern="1200" dirty="0" err="1" smtClean="0">
                <a:latin typeface="Comic Sans MS" pitchFamily="66" charset="0"/>
                <a:ea typeface="宋体" pitchFamily="2" charset="-122"/>
                <a:cs typeface="+mn-cs"/>
              </a:rPr>
              <a:t>Jeh </a:t>
            </a:r>
            <a:r>
              <a:rPr lang="en-US" altLang="zh-CN" sz="2800" kern="1200" dirty="0" smtClean="0">
                <a:latin typeface="Comic Sans MS" pitchFamily="66" charset="0"/>
                <a:ea typeface="宋体" pitchFamily="2" charset="-122"/>
                <a:cs typeface="+mn-cs"/>
              </a:rPr>
              <a:t>and </a:t>
            </a:r>
            <a:r>
              <a:rPr lang="en-US" altLang="zh-CN" sz="2800" kern="1200" dirty="0" err="1" smtClean="0">
                <a:latin typeface="Comic Sans MS" pitchFamily="66" charset="0"/>
                <a:ea typeface="宋体" pitchFamily="2" charset="-122"/>
                <a:cs typeface="+mn-cs"/>
              </a:rPr>
              <a:t>Widom</a:t>
            </a:r>
            <a:r>
              <a:rPr lang="en-US" altLang="zh-CN" sz="2800" kern="1200" dirty="0" smtClean="0">
                <a:latin typeface="Comic Sans MS" pitchFamily="66" charset="0"/>
                <a:ea typeface="宋体" pitchFamily="2" charset="-122"/>
                <a:cs typeface="+mn-cs"/>
              </a:rPr>
              <a:t>, KDD 02]</a:t>
            </a:r>
            <a:endParaRPr lang="en-US" altLang="zh-CN" sz="2000" kern="1200" dirty="0" smtClean="0">
              <a:latin typeface="Comic Sans MS" pitchFamily="66" charset="0"/>
              <a:ea typeface="宋体" pitchFamily="2" charset="-122"/>
              <a:cs typeface="+mn-cs"/>
            </a:endParaRPr>
          </a:p>
        </p:txBody>
      </p:sp>
      <p:cxnSp>
        <p:nvCxnSpPr>
          <p:cNvPr id="5126" name="AutoShape 5"/>
          <p:cNvCxnSpPr>
            <a:cxnSpLocks noChangeShapeType="1"/>
            <a:endCxn id="5122"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grpSp>
        <p:nvGrpSpPr>
          <p:cNvPr id="10" name="组合 9"/>
          <p:cNvGrpSpPr/>
          <p:nvPr/>
        </p:nvGrpSpPr>
        <p:grpSpPr>
          <a:xfrm>
            <a:off x="776326" y="6248400"/>
            <a:ext cx="7529474" cy="556832"/>
            <a:chOff x="776326" y="6248400"/>
            <a:chExt cx="7529474" cy="556832"/>
          </a:xfrm>
        </p:grpSpPr>
        <p:pic>
          <p:nvPicPr>
            <p:cNvPr id="11"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2"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3"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4"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5"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pic>
        <p:nvPicPr>
          <p:cNvPr id="16" name="图片 15" descr="univeristy.png"/>
          <p:cNvPicPr>
            <a:picLocks noChangeAspect="1"/>
          </p:cNvPicPr>
          <p:nvPr/>
        </p:nvPicPr>
        <p:blipFill>
          <a:blip r:embed="rId7"/>
          <a:stretch>
            <a:fillRect/>
          </a:stretch>
        </p:blipFill>
        <p:spPr>
          <a:xfrm>
            <a:off x="2276476" y="2276484"/>
            <a:ext cx="750094" cy="750094"/>
          </a:xfrm>
          <a:prstGeom prst="rect">
            <a:avLst/>
          </a:prstGeom>
        </p:spPr>
      </p:pic>
      <p:sp>
        <p:nvSpPr>
          <p:cNvPr id="17" name="TextBox 16"/>
          <p:cNvSpPr txBox="1"/>
          <p:nvPr/>
        </p:nvSpPr>
        <p:spPr>
          <a:xfrm>
            <a:off x="2133600" y="1847856"/>
            <a:ext cx="1117614" cy="369332"/>
          </a:xfrm>
          <a:prstGeom prst="rect">
            <a:avLst/>
          </a:prstGeom>
          <a:noFill/>
        </p:spPr>
        <p:txBody>
          <a:bodyPr wrap="none" rtlCol="0">
            <a:spAutoFit/>
          </a:bodyPr>
          <a:lstStyle/>
          <a:p>
            <a:r>
              <a:rPr lang="en-US" altLang="zh-CN" i="1" dirty="0" smtClean="0">
                <a:solidFill>
                  <a:srgbClr val="0070C0"/>
                </a:solidFill>
              </a:rPr>
              <a:t>University</a:t>
            </a:r>
            <a:endParaRPr lang="zh-CN" altLang="en-US" i="1" dirty="0">
              <a:solidFill>
                <a:srgbClr val="0070C0"/>
              </a:solidFill>
            </a:endParaRPr>
          </a:p>
        </p:txBody>
      </p:sp>
      <p:pic>
        <p:nvPicPr>
          <p:cNvPr id="18" name="图片 17" descr="professor-512.png"/>
          <p:cNvPicPr>
            <a:picLocks noChangeAspect="1"/>
          </p:cNvPicPr>
          <p:nvPr/>
        </p:nvPicPr>
        <p:blipFill>
          <a:blip r:embed="rId8" cstate="print"/>
          <a:stretch>
            <a:fillRect/>
          </a:stretch>
        </p:blipFill>
        <p:spPr>
          <a:xfrm>
            <a:off x="3633798" y="1419228"/>
            <a:ext cx="731520" cy="731520"/>
          </a:xfrm>
          <a:prstGeom prst="rect">
            <a:avLst/>
          </a:prstGeom>
        </p:spPr>
      </p:pic>
      <p:pic>
        <p:nvPicPr>
          <p:cNvPr id="19" name="图片 18" descr="professor-512.png"/>
          <p:cNvPicPr>
            <a:picLocks noChangeAspect="1"/>
          </p:cNvPicPr>
          <p:nvPr/>
        </p:nvPicPr>
        <p:blipFill>
          <a:blip r:embed="rId8" cstate="print"/>
          <a:stretch>
            <a:fillRect/>
          </a:stretch>
        </p:blipFill>
        <p:spPr>
          <a:xfrm>
            <a:off x="3633798" y="2919426"/>
            <a:ext cx="731520" cy="731520"/>
          </a:xfrm>
          <a:prstGeom prst="rect">
            <a:avLst/>
          </a:prstGeom>
        </p:spPr>
      </p:pic>
      <p:sp>
        <p:nvSpPr>
          <p:cNvPr id="20" name="TextBox 19"/>
          <p:cNvSpPr txBox="1"/>
          <p:nvPr/>
        </p:nvSpPr>
        <p:spPr>
          <a:xfrm>
            <a:off x="3419484" y="990600"/>
            <a:ext cx="1240661" cy="369332"/>
          </a:xfrm>
          <a:prstGeom prst="rect">
            <a:avLst/>
          </a:prstGeom>
          <a:noFill/>
        </p:spPr>
        <p:txBody>
          <a:bodyPr wrap="none" rtlCol="0">
            <a:spAutoFit/>
          </a:bodyPr>
          <a:lstStyle/>
          <a:p>
            <a:r>
              <a:rPr lang="en-US" altLang="zh-CN" i="1" dirty="0" smtClean="0">
                <a:solidFill>
                  <a:srgbClr val="0070C0"/>
                </a:solidFill>
              </a:rPr>
              <a:t>Professor A</a:t>
            </a:r>
            <a:endParaRPr lang="zh-CN" altLang="en-US" i="1" dirty="0">
              <a:solidFill>
                <a:srgbClr val="0070C0"/>
              </a:solidFill>
            </a:endParaRPr>
          </a:p>
        </p:txBody>
      </p:sp>
      <p:sp>
        <p:nvSpPr>
          <p:cNvPr id="21" name="TextBox 20"/>
          <p:cNvSpPr txBox="1"/>
          <p:nvPr/>
        </p:nvSpPr>
        <p:spPr>
          <a:xfrm>
            <a:off x="3419484" y="3705244"/>
            <a:ext cx="1240661" cy="369332"/>
          </a:xfrm>
          <a:prstGeom prst="rect">
            <a:avLst/>
          </a:prstGeom>
          <a:noFill/>
        </p:spPr>
        <p:txBody>
          <a:bodyPr wrap="none" rtlCol="0">
            <a:spAutoFit/>
          </a:bodyPr>
          <a:lstStyle/>
          <a:p>
            <a:r>
              <a:rPr lang="en-US" altLang="zh-CN" i="1" dirty="0" smtClean="0">
                <a:solidFill>
                  <a:srgbClr val="0070C0"/>
                </a:solidFill>
              </a:rPr>
              <a:t>Professor B</a:t>
            </a:r>
            <a:endParaRPr lang="zh-CN" altLang="en-US" i="1" dirty="0">
              <a:solidFill>
                <a:srgbClr val="0070C0"/>
              </a:solidFill>
            </a:endParaRPr>
          </a:p>
        </p:txBody>
      </p:sp>
      <p:pic>
        <p:nvPicPr>
          <p:cNvPr id="22" name="图片 21" descr="student.png"/>
          <p:cNvPicPr>
            <a:picLocks noChangeAspect="1"/>
          </p:cNvPicPr>
          <p:nvPr/>
        </p:nvPicPr>
        <p:blipFill>
          <a:blip r:embed="rId9"/>
          <a:stretch>
            <a:fillRect/>
          </a:stretch>
        </p:blipFill>
        <p:spPr>
          <a:xfrm>
            <a:off x="5276872" y="1419228"/>
            <a:ext cx="642938" cy="642938"/>
          </a:xfrm>
          <a:prstGeom prst="rect">
            <a:avLst/>
          </a:prstGeom>
        </p:spPr>
      </p:pic>
      <p:sp>
        <p:nvSpPr>
          <p:cNvPr id="23" name="TextBox 22"/>
          <p:cNvSpPr txBox="1"/>
          <p:nvPr/>
        </p:nvSpPr>
        <p:spPr>
          <a:xfrm>
            <a:off x="5062558" y="990600"/>
            <a:ext cx="1092928" cy="369332"/>
          </a:xfrm>
          <a:prstGeom prst="rect">
            <a:avLst/>
          </a:prstGeom>
          <a:noFill/>
        </p:spPr>
        <p:txBody>
          <a:bodyPr wrap="none" rtlCol="0">
            <a:spAutoFit/>
          </a:bodyPr>
          <a:lstStyle/>
          <a:p>
            <a:r>
              <a:rPr lang="en-US" altLang="zh-CN" i="1" dirty="0" smtClean="0">
                <a:solidFill>
                  <a:srgbClr val="0070C0"/>
                </a:solidFill>
              </a:rPr>
              <a:t>Student A</a:t>
            </a:r>
            <a:endParaRPr lang="zh-CN" altLang="en-US" i="1" dirty="0">
              <a:solidFill>
                <a:srgbClr val="0070C0"/>
              </a:solidFill>
            </a:endParaRPr>
          </a:p>
        </p:txBody>
      </p:sp>
      <p:sp>
        <p:nvSpPr>
          <p:cNvPr id="24" name="TextBox 23"/>
          <p:cNvSpPr txBox="1"/>
          <p:nvPr/>
        </p:nvSpPr>
        <p:spPr>
          <a:xfrm>
            <a:off x="5062558" y="3705244"/>
            <a:ext cx="1092928" cy="369332"/>
          </a:xfrm>
          <a:prstGeom prst="rect">
            <a:avLst/>
          </a:prstGeom>
          <a:noFill/>
        </p:spPr>
        <p:txBody>
          <a:bodyPr wrap="none" rtlCol="0">
            <a:spAutoFit/>
          </a:bodyPr>
          <a:lstStyle/>
          <a:p>
            <a:r>
              <a:rPr lang="en-US" altLang="zh-CN" i="1" dirty="0" smtClean="0">
                <a:solidFill>
                  <a:srgbClr val="0070C0"/>
                </a:solidFill>
              </a:rPr>
              <a:t>Student B</a:t>
            </a:r>
            <a:endParaRPr lang="zh-CN" altLang="en-US" i="1" dirty="0">
              <a:solidFill>
                <a:srgbClr val="0070C0"/>
              </a:solidFill>
            </a:endParaRPr>
          </a:p>
        </p:txBody>
      </p:sp>
      <p:pic>
        <p:nvPicPr>
          <p:cNvPr id="25" name="图片 24" descr="student.png"/>
          <p:cNvPicPr>
            <a:picLocks noChangeAspect="1"/>
          </p:cNvPicPr>
          <p:nvPr/>
        </p:nvPicPr>
        <p:blipFill>
          <a:blip r:embed="rId9"/>
          <a:stretch>
            <a:fillRect/>
          </a:stretch>
        </p:blipFill>
        <p:spPr>
          <a:xfrm>
            <a:off x="5276872" y="2919426"/>
            <a:ext cx="642938" cy="642938"/>
          </a:xfrm>
          <a:prstGeom prst="rect">
            <a:avLst/>
          </a:prstGeom>
        </p:spPr>
      </p:pic>
      <p:cxnSp>
        <p:nvCxnSpPr>
          <p:cNvPr id="26" name="直接箭头连接符 25"/>
          <p:cNvCxnSpPr/>
          <p:nvPr/>
        </p:nvCxnSpPr>
        <p:spPr>
          <a:xfrm flipV="1">
            <a:off x="2919418" y="1919294"/>
            <a:ext cx="714380" cy="500067"/>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9" idx="1"/>
          </p:cNvCxnSpPr>
          <p:nvPr/>
        </p:nvCxnSpPr>
        <p:spPr>
          <a:xfrm>
            <a:off x="2919418" y="2847988"/>
            <a:ext cx="714380" cy="43719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8" idx="3"/>
            <a:endCxn id="22" idx="1"/>
          </p:cNvCxnSpPr>
          <p:nvPr/>
        </p:nvCxnSpPr>
        <p:spPr>
          <a:xfrm flipV="1">
            <a:off x="4365318" y="1740697"/>
            <a:ext cx="911554" cy="44291"/>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4419616" y="3419492"/>
            <a:ext cx="928694"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rot="10800000">
            <a:off x="4419616" y="3133740"/>
            <a:ext cx="857256" cy="2"/>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16" idx="3"/>
          </p:cNvCxnSpPr>
          <p:nvPr/>
        </p:nvCxnSpPr>
        <p:spPr>
          <a:xfrm rot="10800000" flipV="1">
            <a:off x="3026570" y="1919291"/>
            <a:ext cx="2250302" cy="732239"/>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bwMode="auto">
          <a:xfrm>
            <a:off x="1905000" y="2514600"/>
            <a:ext cx="294132" cy="297180"/>
          </a:xfrm>
          <a:custGeom>
            <a:avLst/>
            <a:gdLst>
              <a:gd name="connsiteX0" fmla="*/ 97536 w 294132"/>
              <a:gd name="connsiteY0" fmla="*/ 7620 h 297180"/>
              <a:gd name="connsiteX1" fmla="*/ 179832 w 294132"/>
              <a:gd name="connsiteY1" fmla="*/ 7620 h 297180"/>
              <a:gd name="connsiteX2" fmla="*/ 252984 w 294132"/>
              <a:gd name="connsiteY2" fmla="*/ 53340 h 297180"/>
              <a:gd name="connsiteX3" fmla="*/ 289560 w 294132"/>
              <a:gd name="connsiteY3" fmla="*/ 126492 h 297180"/>
              <a:gd name="connsiteX4" fmla="*/ 280416 w 294132"/>
              <a:gd name="connsiteY4" fmla="*/ 190500 h 297180"/>
              <a:gd name="connsiteX5" fmla="*/ 243840 w 294132"/>
              <a:gd name="connsiteY5" fmla="*/ 263652 h 297180"/>
              <a:gd name="connsiteX6" fmla="*/ 179832 w 294132"/>
              <a:gd name="connsiteY6" fmla="*/ 281940 h 297180"/>
              <a:gd name="connsiteX7" fmla="*/ 115824 w 294132"/>
              <a:gd name="connsiteY7" fmla="*/ 291084 h 297180"/>
              <a:gd name="connsiteX8" fmla="*/ 42672 w 294132"/>
              <a:gd name="connsiteY8" fmla="*/ 245364 h 297180"/>
              <a:gd name="connsiteX9" fmla="*/ 6096 w 294132"/>
              <a:gd name="connsiteY9" fmla="*/ 190500 h 297180"/>
              <a:gd name="connsiteX10" fmla="*/ 6096 w 294132"/>
              <a:gd name="connsiteY10" fmla="*/ 108204 h 297180"/>
              <a:gd name="connsiteX11" fmla="*/ 15240 w 294132"/>
              <a:gd name="connsiteY11" fmla="*/ 62484 h 297180"/>
              <a:gd name="connsiteX12" fmla="*/ 15240 w 294132"/>
              <a:gd name="connsiteY12" fmla="*/ 62484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132" h="297180">
                <a:moveTo>
                  <a:pt x="97536" y="7620"/>
                </a:moveTo>
                <a:cubicBezTo>
                  <a:pt x="125730" y="3810"/>
                  <a:pt x="153924" y="0"/>
                  <a:pt x="179832" y="7620"/>
                </a:cubicBezTo>
                <a:cubicBezTo>
                  <a:pt x="205740" y="15240"/>
                  <a:pt x="234696" y="33528"/>
                  <a:pt x="252984" y="53340"/>
                </a:cubicBezTo>
                <a:cubicBezTo>
                  <a:pt x="271272" y="73152"/>
                  <a:pt x="284988" y="103632"/>
                  <a:pt x="289560" y="126492"/>
                </a:cubicBezTo>
                <a:cubicBezTo>
                  <a:pt x="294132" y="149352"/>
                  <a:pt x="288036" y="167640"/>
                  <a:pt x="280416" y="190500"/>
                </a:cubicBezTo>
                <a:cubicBezTo>
                  <a:pt x="272796" y="213360"/>
                  <a:pt x="260604" y="248412"/>
                  <a:pt x="243840" y="263652"/>
                </a:cubicBezTo>
                <a:cubicBezTo>
                  <a:pt x="227076" y="278892"/>
                  <a:pt x="201168" y="277368"/>
                  <a:pt x="179832" y="281940"/>
                </a:cubicBezTo>
                <a:cubicBezTo>
                  <a:pt x="158496" y="286512"/>
                  <a:pt x="138684" y="297180"/>
                  <a:pt x="115824" y="291084"/>
                </a:cubicBezTo>
                <a:cubicBezTo>
                  <a:pt x="92964" y="284988"/>
                  <a:pt x="60960" y="262128"/>
                  <a:pt x="42672" y="245364"/>
                </a:cubicBezTo>
                <a:cubicBezTo>
                  <a:pt x="24384" y="228600"/>
                  <a:pt x="12192" y="213360"/>
                  <a:pt x="6096" y="190500"/>
                </a:cubicBezTo>
                <a:cubicBezTo>
                  <a:pt x="0" y="167640"/>
                  <a:pt x="4572" y="129540"/>
                  <a:pt x="6096" y="108204"/>
                </a:cubicBezTo>
                <a:cubicBezTo>
                  <a:pt x="7620" y="86868"/>
                  <a:pt x="15240" y="62484"/>
                  <a:pt x="15240" y="62484"/>
                </a:cubicBezTo>
                <a:lnTo>
                  <a:pt x="15240" y="62484"/>
                </a:lnTo>
              </a:path>
            </a:pathLst>
          </a:custGeom>
          <a:noFill/>
          <a:ln w="38100" cap="flat" cmpd="sng" algn="ctr">
            <a:solidFill>
              <a:srgbClr val="C0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228600" y="2362200"/>
            <a:ext cx="1737975" cy="707886"/>
          </a:xfrm>
          <a:prstGeom prst="rect">
            <a:avLst/>
          </a:prstGeom>
          <a:noFill/>
        </p:spPr>
        <p:txBody>
          <a:bodyPr wrap="none" rtlCol="0">
            <a:spAutoFit/>
          </a:bodyPr>
          <a:lstStyle/>
          <a:p>
            <a:r>
              <a:rPr lang="en-US" altLang="zh-CN" sz="2000" dirty="0" smtClean="0">
                <a:solidFill>
                  <a:srgbClr val="C00000"/>
                </a:solidFill>
                <a:latin typeface="Comic Sans MS" pitchFamily="66" charset="0"/>
                <a:ea typeface="宋体" pitchFamily="2" charset="-122"/>
              </a:rPr>
              <a:t>Most similar </a:t>
            </a:r>
          </a:p>
          <a:p>
            <a:r>
              <a:rPr lang="en-US" altLang="zh-CN" sz="2000" dirty="0" smtClean="0">
                <a:solidFill>
                  <a:srgbClr val="C00000"/>
                </a:solidFill>
                <a:latin typeface="Comic Sans MS" pitchFamily="66" charset="0"/>
                <a:ea typeface="宋体" pitchFamily="2" charset="-122"/>
              </a:rPr>
              <a:t>to itself!</a:t>
            </a:r>
            <a:endParaRPr lang="zh-CN" altLang="en-US" sz="2000" dirty="0" smtClean="0">
              <a:solidFill>
                <a:srgbClr val="C00000"/>
              </a:solidFill>
              <a:latin typeface="Comic Sans MS" pitchFamily="66" charset="0"/>
              <a:ea typeface="宋体" pitchFamily="2" charset="-122"/>
            </a:endParaRPr>
          </a:p>
        </p:txBody>
      </p:sp>
      <p:cxnSp>
        <p:nvCxnSpPr>
          <p:cNvPr id="40" name="直接箭头连接符 39"/>
          <p:cNvCxnSpPr/>
          <p:nvPr/>
        </p:nvCxnSpPr>
        <p:spPr bwMode="auto">
          <a:xfrm rot="5400000">
            <a:off x="3620294" y="2551906"/>
            <a:ext cx="685800" cy="1588"/>
          </a:xfrm>
          <a:prstGeom prst="straightConnector1">
            <a:avLst/>
          </a:prstGeom>
          <a:solidFill>
            <a:schemeClr val="accent1"/>
          </a:solidFill>
          <a:ln w="38100" cap="flat" cmpd="sng" algn="ctr">
            <a:solidFill>
              <a:srgbClr val="FF3300"/>
            </a:solidFill>
            <a:prstDash val="solid"/>
            <a:round/>
            <a:headEnd type="arrow" w="lg" len="lg"/>
            <a:tailEnd type="arrow" w="lg" len="lg"/>
          </a:ln>
          <a:effectLst/>
        </p:spPr>
      </p:cxnSp>
      <p:sp>
        <p:nvSpPr>
          <p:cNvPr id="41" name="矩形 40"/>
          <p:cNvSpPr/>
          <p:nvPr/>
        </p:nvSpPr>
        <p:spPr>
          <a:xfrm>
            <a:off x="4114800" y="2362200"/>
            <a:ext cx="978153" cy="400110"/>
          </a:xfrm>
          <a:prstGeom prst="rect">
            <a:avLst/>
          </a:prstGeom>
        </p:spPr>
        <p:txBody>
          <a:bodyPr wrap="none">
            <a:spAutoFit/>
          </a:bodyPr>
          <a:lstStyle/>
          <a:p>
            <a:r>
              <a:rPr lang="en-US" altLang="zh-CN" sz="2000" dirty="0" smtClean="0">
                <a:solidFill>
                  <a:srgbClr val="FF3300"/>
                </a:solidFill>
                <a:latin typeface="Comic Sans MS" pitchFamily="66" charset="0"/>
                <a:ea typeface="宋体" pitchFamily="2" charset="-122"/>
              </a:rPr>
              <a:t>similar</a:t>
            </a:r>
            <a:endParaRPr lang="zh-CN" altLang="en-US" sz="2000" dirty="0">
              <a:solidFill>
                <a:srgbClr val="FF3300"/>
              </a:solidFill>
            </a:endParaRPr>
          </a:p>
        </p:txBody>
      </p:sp>
      <p:cxnSp>
        <p:nvCxnSpPr>
          <p:cNvPr id="42" name="直接箭头连接符 41"/>
          <p:cNvCxnSpPr/>
          <p:nvPr/>
        </p:nvCxnSpPr>
        <p:spPr bwMode="auto">
          <a:xfrm rot="5400000">
            <a:off x="5296694" y="2475706"/>
            <a:ext cx="685800" cy="1588"/>
          </a:xfrm>
          <a:prstGeom prst="straightConnector1">
            <a:avLst/>
          </a:prstGeom>
          <a:solidFill>
            <a:schemeClr val="accent1"/>
          </a:solidFill>
          <a:ln w="25400" cap="flat" cmpd="sng" algn="ctr">
            <a:solidFill>
              <a:srgbClr val="FF6600"/>
            </a:solidFill>
            <a:prstDash val="solid"/>
            <a:round/>
            <a:headEnd type="arrow" w="lg" len="lg"/>
            <a:tailEnd type="arrow" w="lg" len="lg"/>
          </a:ln>
          <a:effectLst/>
        </p:spPr>
      </p:cxnSp>
      <p:sp>
        <p:nvSpPr>
          <p:cNvPr id="43" name="矩形 42"/>
          <p:cNvSpPr/>
          <p:nvPr/>
        </p:nvSpPr>
        <p:spPr>
          <a:xfrm>
            <a:off x="5867400" y="2286000"/>
            <a:ext cx="1705916" cy="400110"/>
          </a:xfrm>
          <a:prstGeom prst="rect">
            <a:avLst/>
          </a:prstGeom>
        </p:spPr>
        <p:txBody>
          <a:bodyPr wrap="none">
            <a:spAutoFit/>
          </a:bodyPr>
          <a:lstStyle/>
          <a:p>
            <a:r>
              <a:rPr lang="en-US" altLang="zh-CN" sz="2000" dirty="0" smtClean="0">
                <a:solidFill>
                  <a:srgbClr val="FF3300"/>
                </a:solidFill>
                <a:latin typeface="Comic Sans MS" pitchFamily="66" charset="0"/>
                <a:ea typeface="宋体" pitchFamily="2" charset="-122"/>
              </a:rPr>
              <a:t>(less) similar</a:t>
            </a:r>
            <a:endParaRPr lang="zh-CN" altLang="en-US" sz="2000" dirty="0">
              <a:solidFill>
                <a:srgbClr val="FF3300"/>
              </a:solidFill>
            </a:endParaRPr>
          </a:p>
        </p:txBody>
      </p:sp>
      <p:pic>
        <p:nvPicPr>
          <p:cNvPr id="3074" name="Picture 2"/>
          <p:cNvPicPr>
            <a:picLocks noChangeAspect="1" noChangeArrowheads="1"/>
          </p:cNvPicPr>
          <p:nvPr/>
        </p:nvPicPr>
        <p:blipFill>
          <a:blip r:embed="rId10"/>
          <a:srcRect/>
          <a:stretch>
            <a:fillRect/>
          </a:stretch>
        </p:blipFill>
        <p:spPr bwMode="auto">
          <a:xfrm>
            <a:off x="914400" y="4419600"/>
            <a:ext cx="7287578" cy="1273493"/>
          </a:xfrm>
          <a:prstGeom prst="rect">
            <a:avLst/>
          </a:prstGeom>
          <a:noFill/>
          <a:ln w="9525">
            <a:solidFill>
              <a:schemeClr val="tx2"/>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heckerboard(across)">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checkerboard(across)">
                                      <p:cBhvr>
                                        <p:cTn id="15" dur="500"/>
                                        <p:tgtEl>
                                          <p:spTgt spid="41"/>
                                        </p:tgtEl>
                                      </p:cBhvr>
                                    </p:animEffect>
                                  </p:childTnLst>
                                </p:cTn>
                              </p:par>
                              <p:par>
                                <p:cTn id="16" presetID="5" presetClass="entr" presetSubtype="1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checkerboard(across)">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checkerboard(across)">
                                      <p:cBhvr>
                                        <p:cTn id="23" dur="500"/>
                                        <p:tgtEl>
                                          <p:spTgt spid="4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checkerboard(across)">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checkerboard(across)">
                                      <p:cBhvr>
                                        <p:cTn id="3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1"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8D952C3B-D58E-4CBC-89CF-48B5171832E0}" type="slidenum">
              <a:rPr lang="en-US" altLang="en-US"/>
              <a:pPr>
                <a:defRPr/>
              </a:pPr>
              <a:t>30</a:t>
            </a:fld>
            <a:endParaRPr lang="en-US" altLang="en-US"/>
          </a:p>
        </p:txBody>
      </p:sp>
      <p:sp>
        <p:nvSpPr>
          <p:cNvPr id="11" name="TextBox 10"/>
          <p:cNvSpPr txBox="1"/>
          <p:nvPr/>
        </p:nvSpPr>
        <p:spPr>
          <a:xfrm>
            <a:off x="2895600" y="2438400"/>
            <a:ext cx="2967480" cy="2123658"/>
          </a:xfrm>
          <a:prstGeom prst="rect">
            <a:avLst/>
          </a:prstGeom>
          <a:noFill/>
        </p:spPr>
        <p:txBody>
          <a:bodyPr wrap="none" rtlCol="0">
            <a:spAutoFit/>
          </a:bodyPr>
          <a:lstStyle/>
          <a:p>
            <a:pPr eaLnBrk="1" hangingPunct="1"/>
            <a:r>
              <a:rPr lang="en-US" altLang="zh-CN" sz="4400" dirty="0" smtClean="0">
                <a:solidFill>
                  <a:schemeClr val="accent2"/>
                </a:solidFill>
                <a:latin typeface="Comic Sans MS" pitchFamily="66" charset="0"/>
                <a:ea typeface="宋体" pitchFamily="2" charset="-122"/>
              </a:rPr>
              <a:t>Thank you!</a:t>
            </a:r>
          </a:p>
          <a:p>
            <a:pPr eaLnBrk="1" hangingPunct="1"/>
            <a:r>
              <a:rPr lang="en-US" altLang="zh-CN" sz="4400" dirty="0" smtClean="0">
                <a:solidFill>
                  <a:srgbClr val="C00000"/>
                </a:solidFill>
                <a:latin typeface="Comic Sans MS" pitchFamily="66" charset="0"/>
                <a:ea typeface="宋体" pitchFamily="2" charset="-122"/>
              </a:rPr>
              <a:t>Q &amp; A</a:t>
            </a:r>
          </a:p>
          <a:p>
            <a:endParaRPr lang="zh-CN" altLang="en-US" sz="4400" dirty="0"/>
          </a:p>
        </p:txBody>
      </p:sp>
      <p:grpSp>
        <p:nvGrpSpPr>
          <p:cNvPr id="12" name="组合 11"/>
          <p:cNvGrpSpPr/>
          <p:nvPr/>
        </p:nvGrpSpPr>
        <p:grpSpPr>
          <a:xfrm>
            <a:off x="776326" y="6248400"/>
            <a:ext cx="7529474" cy="556832"/>
            <a:chOff x="776326" y="6248400"/>
            <a:chExt cx="7529474" cy="556832"/>
          </a:xfrm>
        </p:grpSpPr>
        <p:pic>
          <p:nvPicPr>
            <p:cNvPr id="13"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4"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5"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6"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7"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ACC0DCC1-A297-4EAC-A1AF-EA350E809BED}" type="slidenum">
              <a:rPr lang="en-US" altLang="en-US"/>
              <a:pPr>
                <a:defRPr/>
              </a:pPr>
              <a:t>4</a:t>
            </a:fld>
            <a:endParaRPr lang="en-US" altLang="en-US"/>
          </a:p>
        </p:txBody>
      </p:sp>
      <p:sp>
        <p:nvSpPr>
          <p:cNvPr id="6148" name="Rectangle 2"/>
          <p:cNvSpPr>
            <a:spLocks noGrp="1" noChangeArrowheads="1"/>
          </p:cNvSpPr>
          <p:nvPr>
            <p:ph type="title"/>
          </p:nvPr>
        </p:nvSpPr>
        <p:spPr/>
        <p:txBody>
          <a:bodyPr/>
          <a:lstStyle/>
          <a:p>
            <a:pPr eaLnBrk="1" hangingPunct="1"/>
            <a:r>
              <a:rPr lang="en-US" altLang="zh-CN" sz="4000" dirty="0" smtClean="0">
                <a:ea typeface="宋体" pitchFamily="2" charset="-122"/>
              </a:rPr>
              <a:t>Applications of </a:t>
            </a:r>
            <a:r>
              <a:rPr lang="en-US" altLang="zh-CN" sz="4000" dirty="0" err="1" smtClean="0">
                <a:ea typeface="宋体" pitchFamily="2" charset="-122"/>
              </a:rPr>
              <a:t>SimRank</a:t>
            </a:r>
            <a:endParaRPr lang="en-US" altLang="zh-CN" sz="4000" dirty="0" smtClean="0">
              <a:ea typeface="宋体" pitchFamily="2" charset="-122"/>
            </a:endParaRPr>
          </a:p>
        </p:txBody>
      </p:sp>
      <p:sp>
        <p:nvSpPr>
          <p:cNvPr id="6149" name="Rectangle 3"/>
          <p:cNvSpPr>
            <a:spLocks noGrp="1" noChangeArrowheads="1"/>
          </p:cNvSpPr>
          <p:nvPr>
            <p:ph type="body" idx="1"/>
          </p:nvPr>
        </p:nvSpPr>
        <p:spPr>
          <a:xfrm>
            <a:off x="457200" y="1295400"/>
            <a:ext cx="8229600" cy="4530725"/>
          </a:xfrm>
        </p:spPr>
        <p:txBody>
          <a:bodyPr/>
          <a:lstStyle/>
          <a:p>
            <a:pPr lvl="1" eaLnBrk="1" hangingPunct="1"/>
            <a:r>
              <a:rPr lang="en-US" altLang="zh-CN" dirty="0" smtClean="0">
                <a:ea typeface="宋体" pitchFamily="2" charset="-122"/>
              </a:rPr>
              <a:t>Collaborative filtering </a:t>
            </a:r>
            <a:r>
              <a:rPr lang="en-US" altLang="zh-CN" dirty="0" smtClean="0">
                <a:solidFill>
                  <a:srgbClr val="009900"/>
                </a:solidFill>
                <a:latin typeface="Comic Sans MS" pitchFamily="66" charset="0"/>
                <a:ea typeface="宋体" pitchFamily="2" charset="-122"/>
              </a:rPr>
              <a:t>[</a:t>
            </a:r>
            <a:r>
              <a:rPr lang="en-US" altLang="zh-CN" dirty="0" err="1" smtClean="0">
                <a:solidFill>
                  <a:srgbClr val="009900"/>
                </a:solidFill>
                <a:latin typeface="Comic Sans MS" pitchFamily="66" charset="0"/>
                <a:ea typeface="宋体" pitchFamily="2" charset="-122"/>
              </a:rPr>
              <a:t>Jeh</a:t>
            </a:r>
            <a:r>
              <a:rPr lang="en-US" altLang="zh-CN" dirty="0" smtClean="0">
                <a:solidFill>
                  <a:srgbClr val="009900"/>
                </a:solidFill>
                <a:latin typeface="Comic Sans MS" pitchFamily="66" charset="0"/>
                <a:ea typeface="宋体" pitchFamily="2" charset="-122"/>
              </a:rPr>
              <a:t> and </a:t>
            </a:r>
            <a:r>
              <a:rPr lang="en-US" altLang="zh-CN" dirty="0" err="1" smtClean="0">
                <a:solidFill>
                  <a:srgbClr val="009900"/>
                </a:solidFill>
                <a:latin typeface="Comic Sans MS" pitchFamily="66" charset="0"/>
                <a:ea typeface="宋体" pitchFamily="2" charset="-122"/>
              </a:rPr>
              <a:t>Widom</a:t>
            </a:r>
            <a:r>
              <a:rPr lang="en-US" altLang="zh-CN" dirty="0" smtClean="0">
                <a:solidFill>
                  <a:srgbClr val="009900"/>
                </a:solidFill>
                <a:latin typeface="Comic Sans MS" pitchFamily="66" charset="0"/>
                <a:ea typeface="宋体" pitchFamily="2" charset="-122"/>
              </a:rPr>
              <a:t>, KDD02]</a:t>
            </a:r>
            <a:endParaRPr lang="en-US" altLang="zh-CN" dirty="0" smtClean="0">
              <a:ea typeface="宋体" pitchFamily="2" charset="-122"/>
            </a:endParaRPr>
          </a:p>
          <a:p>
            <a:pPr lvl="1" eaLnBrk="1" hangingPunct="1"/>
            <a:r>
              <a:rPr lang="en-US" altLang="zh-CN" dirty="0" smtClean="0">
                <a:ea typeface="宋体" pitchFamily="2" charset="-122"/>
              </a:rPr>
              <a:t>Clustering via semantic links </a:t>
            </a:r>
            <a:r>
              <a:rPr lang="en-US" altLang="zh-CN" dirty="0" smtClean="0">
                <a:solidFill>
                  <a:srgbClr val="009900"/>
                </a:solidFill>
                <a:latin typeface="Comic Sans MS" pitchFamily="66" charset="0"/>
                <a:ea typeface="宋体" pitchFamily="2" charset="-122"/>
              </a:rPr>
              <a:t>[Yin et. al., VLDB06]</a:t>
            </a:r>
            <a:endParaRPr lang="en-US" altLang="zh-CN" dirty="0" smtClean="0">
              <a:ea typeface="宋体" pitchFamily="2" charset="-122"/>
            </a:endParaRPr>
          </a:p>
          <a:p>
            <a:pPr lvl="1" eaLnBrk="1" hangingPunct="1"/>
            <a:r>
              <a:rPr lang="en-US" altLang="zh-CN" dirty="0" smtClean="0">
                <a:ea typeface="宋体" pitchFamily="2" charset="-122"/>
              </a:rPr>
              <a:t>Recommendation system </a:t>
            </a:r>
            <a:r>
              <a:rPr lang="en-US" altLang="zh-CN" dirty="0" smtClean="0">
                <a:solidFill>
                  <a:srgbClr val="009900"/>
                </a:solidFill>
                <a:latin typeface="Comic Sans MS" pitchFamily="66" charset="0"/>
                <a:ea typeface="宋体" pitchFamily="2" charset="-122"/>
              </a:rPr>
              <a:t>[Nguyen et. al., WWW15]</a:t>
            </a:r>
            <a:endParaRPr lang="en-US" altLang="zh-CN" dirty="0" smtClean="0">
              <a:ea typeface="宋体" pitchFamily="2" charset="-122"/>
            </a:endParaRPr>
          </a:p>
        </p:txBody>
      </p:sp>
      <p:cxnSp>
        <p:nvCxnSpPr>
          <p:cNvPr id="6150" name="AutoShape 5"/>
          <p:cNvCxnSpPr>
            <a:cxnSpLocks noChangeShapeType="1"/>
            <a:stCxn id="6149" idx="0"/>
            <a:endCxn id="6149"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grpSp>
        <p:nvGrpSpPr>
          <p:cNvPr id="44" name="组合 43"/>
          <p:cNvGrpSpPr/>
          <p:nvPr/>
        </p:nvGrpSpPr>
        <p:grpSpPr>
          <a:xfrm>
            <a:off x="914400" y="4114800"/>
            <a:ext cx="5062538" cy="1359932"/>
            <a:chOff x="914400" y="4114800"/>
            <a:chExt cx="5062538" cy="1359932"/>
          </a:xfrm>
        </p:grpSpPr>
        <p:grpSp>
          <p:nvGrpSpPr>
            <p:cNvPr id="43" name="组合 42"/>
            <p:cNvGrpSpPr/>
            <p:nvPr/>
          </p:nvGrpSpPr>
          <p:grpSpPr>
            <a:xfrm>
              <a:off x="914400" y="4114800"/>
              <a:ext cx="1447800" cy="1359932"/>
              <a:chOff x="914400" y="4114800"/>
              <a:chExt cx="1447800" cy="1359932"/>
            </a:xfrm>
          </p:grpSpPr>
          <p:pic>
            <p:nvPicPr>
              <p:cNvPr id="11" name="图片 10" descr="music_fan.jpg"/>
              <p:cNvPicPr>
                <a:picLocks noChangeAspect="1"/>
              </p:cNvPicPr>
              <p:nvPr/>
            </p:nvPicPr>
            <p:blipFill>
              <a:blip r:embed="rId3"/>
              <a:stretch>
                <a:fillRect/>
              </a:stretch>
            </p:blipFill>
            <p:spPr>
              <a:xfrm>
                <a:off x="1066800" y="4114800"/>
                <a:ext cx="1071563" cy="1071563"/>
              </a:xfrm>
              <a:prstGeom prst="rect">
                <a:avLst/>
              </a:prstGeom>
            </p:spPr>
          </p:pic>
          <p:sp>
            <p:nvSpPr>
              <p:cNvPr id="12" name="TextBox 11"/>
              <p:cNvSpPr txBox="1"/>
              <p:nvPr/>
            </p:nvSpPr>
            <p:spPr>
              <a:xfrm>
                <a:off x="914400" y="5105400"/>
                <a:ext cx="1447800" cy="369332"/>
              </a:xfrm>
              <a:prstGeom prst="rect">
                <a:avLst/>
              </a:prstGeom>
              <a:noFill/>
            </p:spPr>
            <p:txBody>
              <a:bodyPr wrap="square" rtlCol="0">
                <a:spAutoFit/>
              </a:bodyPr>
              <a:lstStyle/>
              <a:p>
                <a:r>
                  <a:rPr lang="en-US" altLang="zh-CN" i="1" dirty="0" smtClean="0">
                    <a:solidFill>
                      <a:srgbClr val="0070C0"/>
                    </a:solidFill>
                  </a:rPr>
                  <a:t>Last.fm user</a:t>
                </a:r>
                <a:endParaRPr lang="zh-CN" altLang="en-US" i="1" dirty="0">
                  <a:solidFill>
                    <a:srgbClr val="0070C0"/>
                  </a:solidFill>
                </a:endParaRPr>
              </a:p>
            </p:txBody>
          </p:sp>
        </p:grpSp>
        <p:pic>
          <p:nvPicPr>
            <p:cNvPr id="16" name="图片 15" descr="singer.jpg"/>
            <p:cNvPicPr>
              <a:picLocks noChangeAspect="1"/>
            </p:cNvPicPr>
            <p:nvPr/>
          </p:nvPicPr>
          <p:blipFill>
            <a:blip r:embed="rId4"/>
            <a:stretch>
              <a:fillRect/>
            </a:stretch>
          </p:blipFill>
          <p:spPr>
            <a:xfrm>
              <a:off x="5334000" y="4419600"/>
              <a:ext cx="642938" cy="642938"/>
            </a:xfrm>
            <a:prstGeom prst="rect">
              <a:avLst/>
            </a:prstGeom>
            <a:ln w="38100">
              <a:solidFill>
                <a:srgbClr val="C00000"/>
              </a:solidFill>
              <a:prstDash val="solid"/>
            </a:ln>
          </p:spPr>
        </p:pic>
        <p:cxnSp>
          <p:nvCxnSpPr>
            <p:cNvPr id="18" name="直接箭头连接符 17"/>
            <p:cNvCxnSpPr/>
            <p:nvPr/>
          </p:nvCxnSpPr>
          <p:spPr bwMode="auto">
            <a:xfrm>
              <a:off x="2209800" y="4724400"/>
              <a:ext cx="3048000" cy="1588"/>
            </a:xfrm>
            <a:prstGeom prst="straightConnector1">
              <a:avLst/>
            </a:prstGeom>
            <a:solidFill>
              <a:schemeClr val="accent1"/>
            </a:solidFill>
            <a:ln w="38100" cap="flat" cmpd="sng" algn="ctr">
              <a:solidFill>
                <a:srgbClr val="C00000"/>
              </a:solidFill>
              <a:prstDash val="solid"/>
              <a:round/>
              <a:headEnd type="none" w="med" len="med"/>
              <a:tailEnd type="arrow" w="lg" len="lg"/>
            </a:ln>
            <a:effectLst/>
          </p:spPr>
        </p:cxnSp>
      </p:grpSp>
      <p:grpSp>
        <p:nvGrpSpPr>
          <p:cNvPr id="47" name="组合 46"/>
          <p:cNvGrpSpPr/>
          <p:nvPr/>
        </p:nvGrpSpPr>
        <p:grpSpPr>
          <a:xfrm>
            <a:off x="3200400" y="3200400"/>
            <a:ext cx="5770394" cy="2895600"/>
            <a:chOff x="3200400" y="3200400"/>
            <a:chExt cx="5770394" cy="2895600"/>
          </a:xfrm>
        </p:grpSpPr>
        <p:grpSp>
          <p:nvGrpSpPr>
            <p:cNvPr id="45" name="组合 44"/>
            <p:cNvGrpSpPr/>
            <p:nvPr/>
          </p:nvGrpSpPr>
          <p:grpSpPr>
            <a:xfrm>
              <a:off x="3276600" y="3276600"/>
              <a:ext cx="5105400" cy="2819400"/>
              <a:chOff x="3276600" y="3276600"/>
              <a:chExt cx="5105400" cy="2819400"/>
            </a:xfrm>
          </p:grpSpPr>
          <p:pic>
            <p:nvPicPr>
              <p:cNvPr id="13" name="图片 12" descr="singer.jpg"/>
              <p:cNvPicPr>
                <a:picLocks noChangeAspect="1"/>
              </p:cNvPicPr>
              <p:nvPr/>
            </p:nvPicPr>
            <p:blipFill>
              <a:blip r:embed="rId4"/>
              <a:stretch>
                <a:fillRect/>
              </a:stretch>
            </p:blipFill>
            <p:spPr>
              <a:xfrm>
                <a:off x="4114800" y="3810000"/>
                <a:ext cx="642938" cy="642938"/>
              </a:xfrm>
              <a:prstGeom prst="rect">
                <a:avLst/>
              </a:prstGeom>
              <a:ln w="38100">
                <a:solidFill>
                  <a:schemeClr val="accent1">
                    <a:shade val="95000"/>
                    <a:satMod val="105000"/>
                  </a:schemeClr>
                </a:solidFill>
              </a:ln>
            </p:spPr>
          </p:pic>
          <p:pic>
            <p:nvPicPr>
              <p:cNvPr id="14" name="图片 13" descr="singer.jpg"/>
              <p:cNvPicPr>
                <a:picLocks noChangeAspect="1"/>
              </p:cNvPicPr>
              <p:nvPr/>
            </p:nvPicPr>
            <p:blipFill>
              <a:blip r:embed="rId4"/>
              <a:stretch>
                <a:fillRect/>
              </a:stretch>
            </p:blipFill>
            <p:spPr>
              <a:xfrm>
                <a:off x="7162800" y="4191000"/>
                <a:ext cx="642938" cy="642938"/>
              </a:xfrm>
              <a:prstGeom prst="rect">
                <a:avLst/>
              </a:prstGeom>
              <a:ln w="38100">
                <a:solidFill>
                  <a:schemeClr val="accent1">
                    <a:shade val="95000"/>
                    <a:satMod val="105000"/>
                  </a:schemeClr>
                </a:solidFill>
              </a:ln>
            </p:spPr>
          </p:pic>
          <p:pic>
            <p:nvPicPr>
              <p:cNvPr id="15" name="图片 14" descr="singer.jpg"/>
              <p:cNvPicPr>
                <a:picLocks noChangeAspect="1"/>
              </p:cNvPicPr>
              <p:nvPr/>
            </p:nvPicPr>
            <p:blipFill>
              <a:blip r:embed="rId4"/>
              <a:stretch>
                <a:fillRect/>
              </a:stretch>
            </p:blipFill>
            <p:spPr>
              <a:xfrm>
                <a:off x="4572000" y="4953000"/>
                <a:ext cx="642938" cy="642938"/>
              </a:xfrm>
              <a:prstGeom prst="rect">
                <a:avLst/>
              </a:prstGeom>
              <a:ln w="38100">
                <a:solidFill>
                  <a:schemeClr val="accent1">
                    <a:shade val="95000"/>
                    <a:satMod val="105000"/>
                  </a:schemeClr>
                </a:solidFill>
              </a:ln>
            </p:spPr>
          </p:pic>
          <p:sp>
            <p:nvSpPr>
              <p:cNvPr id="20" name="椭圆 19"/>
              <p:cNvSpPr/>
              <p:nvPr/>
            </p:nvSpPr>
            <p:spPr bwMode="auto">
              <a:xfrm>
                <a:off x="3276600" y="3276600"/>
                <a:ext cx="5105400" cy="2819400"/>
              </a:xfrm>
              <a:prstGeom prst="ellipse">
                <a:avLst/>
              </a:prstGeom>
              <a:noFill/>
              <a:ln w="38100" cap="flat" cmpd="sng" algn="ctr">
                <a:solidFill>
                  <a:srgbClr val="FF99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grpSp>
        <p:grpSp>
          <p:nvGrpSpPr>
            <p:cNvPr id="46" name="组合 45"/>
            <p:cNvGrpSpPr/>
            <p:nvPr/>
          </p:nvGrpSpPr>
          <p:grpSpPr>
            <a:xfrm>
              <a:off x="3200400" y="3200400"/>
              <a:ext cx="5770394" cy="2823865"/>
              <a:chOff x="3200400" y="3200400"/>
              <a:chExt cx="5770394" cy="2823865"/>
            </a:xfrm>
          </p:grpSpPr>
          <p:sp>
            <p:nvSpPr>
              <p:cNvPr id="22" name="TextBox 21"/>
              <p:cNvSpPr txBox="1"/>
              <p:nvPr/>
            </p:nvSpPr>
            <p:spPr>
              <a:xfrm>
                <a:off x="3276600" y="3200400"/>
                <a:ext cx="1426994" cy="461665"/>
              </a:xfrm>
              <a:prstGeom prst="rect">
                <a:avLst/>
              </a:prstGeom>
              <a:noFill/>
            </p:spPr>
            <p:txBody>
              <a:bodyPr wrap="none" rtlCol="0">
                <a:spAutoFit/>
              </a:bodyPr>
              <a:lstStyle/>
              <a:p>
                <a:r>
                  <a:rPr lang="en-US" altLang="zh-CN" sz="2400" dirty="0" smtClean="0"/>
                  <a:t>Rating=3</a:t>
                </a:r>
                <a:endParaRPr lang="zh-CN" altLang="en-US" sz="2400" dirty="0"/>
              </a:p>
            </p:txBody>
          </p:sp>
          <p:sp>
            <p:nvSpPr>
              <p:cNvPr id="23" name="TextBox 22"/>
              <p:cNvSpPr txBox="1"/>
              <p:nvPr/>
            </p:nvSpPr>
            <p:spPr>
              <a:xfrm>
                <a:off x="3200400" y="5562600"/>
                <a:ext cx="1426994" cy="461665"/>
              </a:xfrm>
              <a:prstGeom prst="rect">
                <a:avLst/>
              </a:prstGeom>
              <a:noFill/>
            </p:spPr>
            <p:txBody>
              <a:bodyPr wrap="none" rtlCol="0">
                <a:spAutoFit/>
              </a:bodyPr>
              <a:lstStyle/>
              <a:p>
                <a:r>
                  <a:rPr lang="en-US" altLang="zh-CN" sz="2400" dirty="0" smtClean="0"/>
                  <a:t>Rating=5</a:t>
                </a:r>
                <a:endParaRPr lang="zh-CN" altLang="en-US" sz="2400" dirty="0"/>
              </a:p>
            </p:txBody>
          </p:sp>
          <p:sp>
            <p:nvSpPr>
              <p:cNvPr id="24" name="TextBox 23"/>
              <p:cNvSpPr txBox="1"/>
              <p:nvPr/>
            </p:nvSpPr>
            <p:spPr>
              <a:xfrm>
                <a:off x="7543800" y="3657600"/>
                <a:ext cx="1426994" cy="461665"/>
              </a:xfrm>
              <a:prstGeom prst="rect">
                <a:avLst/>
              </a:prstGeom>
              <a:noFill/>
            </p:spPr>
            <p:txBody>
              <a:bodyPr wrap="none" rtlCol="0">
                <a:spAutoFit/>
              </a:bodyPr>
              <a:lstStyle/>
              <a:p>
                <a:r>
                  <a:rPr lang="en-US" altLang="zh-CN" sz="2400" dirty="0" smtClean="0"/>
                  <a:t>Rating=2</a:t>
                </a:r>
                <a:endParaRPr lang="zh-CN" altLang="en-US" sz="2400" dirty="0"/>
              </a:p>
            </p:txBody>
          </p:sp>
        </p:grpSp>
      </p:grpSp>
      <p:grpSp>
        <p:nvGrpSpPr>
          <p:cNvPr id="48" name="组合 47"/>
          <p:cNvGrpSpPr/>
          <p:nvPr/>
        </p:nvGrpSpPr>
        <p:grpSpPr>
          <a:xfrm>
            <a:off x="4757738" y="3886200"/>
            <a:ext cx="2405062" cy="1771710"/>
            <a:chOff x="4757738" y="3886200"/>
            <a:chExt cx="2405062" cy="1771710"/>
          </a:xfrm>
        </p:grpSpPr>
        <p:cxnSp>
          <p:nvCxnSpPr>
            <p:cNvPr id="26" name="直接箭头连接符 25"/>
            <p:cNvCxnSpPr>
              <a:stCxn id="16" idx="3"/>
              <a:endCxn id="14" idx="1"/>
            </p:cNvCxnSpPr>
            <p:nvPr/>
          </p:nvCxnSpPr>
          <p:spPr bwMode="auto">
            <a:xfrm flipV="1">
              <a:off x="5976938" y="4512469"/>
              <a:ext cx="1185862" cy="228600"/>
            </a:xfrm>
            <a:prstGeom prst="straightConnector1">
              <a:avLst/>
            </a:prstGeom>
            <a:solidFill>
              <a:schemeClr val="accent1"/>
            </a:solidFill>
            <a:ln w="25400" cap="flat" cmpd="sng" algn="ctr">
              <a:solidFill>
                <a:srgbClr val="0070C0"/>
              </a:solidFill>
              <a:prstDash val="solid"/>
              <a:round/>
              <a:headEnd type="arrow" w="lg" len="lg"/>
              <a:tailEnd type="arrow" w="lg" len="lg"/>
            </a:ln>
            <a:effectLst/>
          </p:spPr>
        </p:cxnSp>
        <p:cxnSp>
          <p:nvCxnSpPr>
            <p:cNvPr id="28" name="直接箭头连接符 27"/>
            <p:cNvCxnSpPr>
              <a:stCxn id="13" idx="3"/>
            </p:cNvCxnSpPr>
            <p:nvPr/>
          </p:nvCxnSpPr>
          <p:spPr bwMode="auto">
            <a:xfrm>
              <a:off x="4757738" y="4131469"/>
              <a:ext cx="576262" cy="288131"/>
            </a:xfrm>
            <a:prstGeom prst="straightConnector1">
              <a:avLst/>
            </a:prstGeom>
            <a:solidFill>
              <a:schemeClr val="accent1"/>
            </a:solidFill>
            <a:ln w="25400" cap="flat" cmpd="sng" algn="ctr">
              <a:solidFill>
                <a:srgbClr val="0070C0"/>
              </a:solidFill>
              <a:prstDash val="solid"/>
              <a:round/>
              <a:headEnd type="arrow" w="lg" len="lg"/>
              <a:tailEnd type="arrow" w="lg" len="lg"/>
            </a:ln>
            <a:effectLst/>
          </p:spPr>
        </p:cxnSp>
        <p:sp>
          <p:nvSpPr>
            <p:cNvPr id="32" name="TextBox 31"/>
            <p:cNvSpPr txBox="1"/>
            <p:nvPr/>
          </p:nvSpPr>
          <p:spPr>
            <a:xfrm>
              <a:off x="4953000" y="3886200"/>
              <a:ext cx="540534" cy="400110"/>
            </a:xfrm>
            <a:prstGeom prst="rect">
              <a:avLst/>
            </a:prstGeom>
            <a:noFill/>
          </p:spPr>
          <p:txBody>
            <a:bodyPr wrap="none" rtlCol="0">
              <a:spAutoFit/>
            </a:bodyPr>
            <a:lstStyle/>
            <a:p>
              <a:r>
                <a:rPr lang="en-US" altLang="zh-CN" sz="2000" b="1" dirty="0" smtClean="0">
                  <a:solidFill>
                    <a:srgbClr val="0070C0"/>
                  </a:solidFill>
                </a:rPr>
                <a:t>0.7</a:t>
              </a:r>
              <a:endParaRPr lang="zh-CN" altLang="en-US" sz="2000" b="1" dirty="0">
                <a:solidFill>
                  <a:srgbClr val="0070C0"/>
                </a:solidFill>
              </a:endParaRPr>
            </a:p>
          </p:txBody>
        </p:sp>
        <p:cxnSp>
          <p:nvCxnSpPr>
            <p:cNvPr id="33" name="直接箭头连接符 32"/>
            <p:cNvCxnSpPr>
              <a:endCxn id="16" idx="2"/>
            </p:cNvCxnSpPr>
            <p:nvPr/>
          </p:nvCxnSpPr>
          <p:spPr bwMode="auto">
            <a:xfrm rot="5400000" flipH="1" flipV="1">
              <a:off x="5206603" y="5113735"/>
              <a:ext cx="500062" cy="397669"/>
            </a:xfrm>
            <a:prstGeom prst="straightConnector1">
              <a:avLst/>
            </a:prstGeom>
            <a:solidFill>
              <a:schemeClr val="accent1"/>
            </a:solidFill>
            <a:ln w="25400" cap="flat" cmpd="sng" algn="ctr">
              <a:solidFill>
                <a:srgbClr val="0070C0"/>
              </a:solidFill>
              <a:prstDash val="solid"/>
              <a:round/>
              <a:headEnd type="arrow" w="lg" len="lg"/>
              <a:tailEnd type="arrow" w="lg" len="lg"/>
            </a:ln>
            <a:effectLst/>
          </p:spPr>
        </p:cxnSp>
        <p:sp>
          <p:nvSpPr>
            <p:cNvPr id="37" name="TextBox 36"/>
            <p:cNvSpPr txBox="1"/>
            <p:nvPr/>
          </p:nvSpPr>
          <p:spPr>
            <a:xfrm>
              <a:off x="5410200" y="5257800"/>
              <a:ext cx="540534" cy="400110"/>
            </a:xfrm>
            <a:prstGeom prst="rect">
              <a:avLst/>
            </a:prstGeom>
            <a:noFill/>
          </p:spPr>
          <p:txBody>
            <a:bodyPr wrap="none" rtlCol="0">
              <a:spAutoFit/>
            </a:bodyPr>
            <a:lstStyle/>
            <a:p>
              <a:r>
                <a:rPr lang="en-US" altLang="zh-CN" sz="2000" b="1" dirty="0" smtClean="0">
                  <a:solidFill>
                    <a:srgbClr val="0070C0"/>
                  </a:solidFill>
                </a:rPr>
                <a:t>0.9</a:t>
              </a:r>
              <a:endParaRPr lang="zh-CN" altLang="en-US" sz="2000" b="1" dirty="0">
                <a:solidFill>
                  <a:srgbClr val="0070C0"/>
                </a:solidFill>
              </a:endParaRPr>
            </a:p>
          </p:txBody>
        </p:sp>
        <p:sp>
          <p:nvSpPr>
            <p:cNvPr id="40" name="TextBox 39"/>
            <p:cNvSpPr txBox="1"/>
            <p:nvPr/>
          </p:nvSpPr>
          <p:spPr>
            <a:xfrm>
              <a:off x="6324600" y="4191000"/>
              <a:ext cx="540534" cy="400110"/>
            </a:xfrm>
            <a:prstGeom prst="rect">
              <a:avLst/>
            </a:prstGeom>
            <a:noFill/>
          </p:spPr>
          <p:txBody>
            <a:bodyPr wrap="none" rtlCol="0">
              <a:spAutoFit/>
            </a:bodyPr>
            <a:lstStyle/>
            <a:p>
              <a:r>
                <a:rPr lang="en-US" altLang="zh-CN" sz="2000" b="1" dirty="0" smtClean="0">
                  <a:solidFill>
                    <a:srgbClr val="0070C0"/>
                  </a:solidFill>
                </a:rPr>
                <a:t>0.2</a:t>
              </a:r>
              <a:endParaRPr lang="zh-CN" altLang="en-US" sz="2000" b="1" dirty="0">
                <a:solidFill>
                  <a:srgbClr val="0070C0"/>
                </a:solidFill>
              </a:endParaRPr>
            </a:p>
          </p:txBody>
        </p:sp>
      </p:grpSp>
      <p:pic>
        <p:nvPicPr>
          <p:cNvPr id="1026" name="Picture 2"/>
          <p:cNvPicPr>
            <a:picLocks noChangeAspect="1" noChangeArrowheads="1"/>
          </p:cNvPicPr>
          <p:nvPr/>
        </p:nvPicPr>
        <p:blipFill>
          <a:blip r:embed="rId5"/>
          <a:srcRect/>
          <a:stretch>
            <a:fillRect/>
          </a:stretch>
        </p:blipFill>
        <p:spPr bwMode="auto">
          <a:xfrm>
            <a:off x="762000" y="3657600"/>
            <a:ext cx="2000250" cy="620078"/>
          </a:xfrm>
          <a:prstGeom prst="rect">
            <a:avLst/>
          </a:prstGeom>
          <a:noFill/>
          <a:ln w="9525">
            <a:noFill/>
            <a:miter lim="800000"/>
            <a:headEnd/>
            <a:tailEnd/>
          </a:ln>
          <a:effectLst/>
        </p:spPr>
      </p:pic>
      <p:grpSp>
        <p:nvGrpSpPr>
          <p:cNvPr id="49" name="组合 48"/>
          <p:cNvGrpSpPr/>
          <p:nvPr/>
        </p:nvGrpSpPr>
        <p:grpSpPr>
          <a:xfrm>
            <a:off x="776326" y="6248400"/>
            <a:ext cx="7529474" cy="556832"/>
            <a:chOff x="776326" y="6248400"/>
            <a:chExt cx="7529474" cy="556832"/>
          </a:xfrm>
        </p:grpSpPr>
        <p:pic>
          <p:nvPicPr>
            <p:cNvPr id="50" name="Picture 5" descr="Full_Colour_Thumb"/>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51" name="Picture 8"/>
            <p:cNvPicPr>
              <a:picLocks noChangeAspect="1" noChangeArrowheads="1"/>
            </p:cNvPicPr>
            <p:nvPr/>
          </p:nvPicPr>
          <p:blipFill>
            <a:blip r:embed="rId7"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52" name="Picture 2"/>
            <p:cNvPicPr>
              <a:picLocks noChangeAspect="1" noChangeArrowheads="1"/>
            </p:cNvPicPr>
            <p:nvPr/>
          </p:nvPicPr>
          <p:blipFill>
            <a:blip r:embed="rId8"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53" name="Picture 5" descr="https://static1.squarespace.com/static/56fc095fb09f955b2a4a5490/56fc09d18a65e237645f90c9/56fc0c30f85082da5e626da2/1461767833992/University+of+Helsinki.png"/>
            <p:cNvPicPr>
              <a:picLocks noChangeAspect="1" noChangeArrowheads="1"/>
            </p:cNvPicPr>
            <p:nvPr/>
          </p:nvPicPr>
          <p:blipFill>
            <a:blip r:embed="rId9" cstate="print"/>
            <a:srcRect/>
            <a:stretch>
              <a:fillRect/>
            </a:stretch>
          </p:blipFill>
          <p:spPr bwMode="auto">
            <a:xfrm>
              <a:off x="6446520" y="6248400"/>
              <a:ext cx="732282" cy="550926"/>
            </a:xfrm>
            <a:prstGeom prst="rect">
              <a:avLst/>
            </a:prstGeom>
            <a:noFill/>
          </p:spPr>
        </p:pic>
      </p:grpSp>
      <p:sp>
        <p:nvSpPr>
          <p:cNvPr id="54"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checkerboard(across)">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heckerboard(across)">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heckerboard(across)">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0C58F3B6-7736-481F-A103-1BCCB02E535B}" type="slidenum">
              <a:rPr lang="en-US" altLang="en-US"/>
              <a:pPr>
                <a:defRPr/>
              </a:pPr>
              <a:t>5</a:t>
            </a:fld>
            <a:endParaRPr lang="en-US" altLang="en-US"/>
          </a:p>
        </p:txBody>
      </p:sp>
      <p:sp>
        <p:nvSpPr>
          <p:cNvPr id="7172" name="Rectangle 2"/>
          <p:cNvSpPr>
            <a:spLocks noGrp="1" noChangeArrowheads="1"/>
          </p:cNvSpPr>
          <p:nvPr>
            <p:ph type="title"/>
          </p:nvPr>
        </p:nvSpPr>
        <p:spPr/>
        <p:txBody>
          <a:bodyPr/>
          <a:lstStyle/>
          <a:p>
            <a:pPr eaLnBrk="1" hangingPunct="1"/>
            <a:r>
              <a:rPr lang="en-US" altLang="zh-CN" sz="3600" dirty="0" smtClean="0">
                <a:ea typeface="宋体" pitchFamily="2" charset="-122"/>
              </a:rPr>
              <a:t>Random Walk Interpretation of </a:t>
            </a:r>
            <a:r>
              <a:rPr lang="en-US" altLang="zh-CN" sz="3600" dirty="0" err="1" smtClean="0">
                <a:ea typeface="宋体" pitchFamily="2" charset="-122"/>
              </a:rPr>
              <a:t>SimRank</a:t>
            </a:r>
            <a:endParaRPr lang="en-US" altLang="zh-CN" sz="3600" dirty="0" smtClean="0">
              <a:ea typeface="宋体" pitchFamily="2" charset="-122"/>
            </a:endParaRPr>
          </a:p>
        </p:txBody>
      </p:sp>
      <p:sp>
        <p:nvSpPr>
          <p:cNvPr id="7173" name="Rectangle 9"/>
          <p:cNvSpPr>
            <a:spLocks noGrp="1" noChangeArrowheads="1"/>
          </p:cNvSpPr>
          <p:nvPr>
            <p:ph type="body" idx="1"/>
          </p:nvPr>
        </p:nvSpPr>
        <p:spPr>
          <a:xfrm>
            <a:off x="457200" y="1295400"/>
            <a:ext cx="8229600" cy="4530725"/>
          </a:xfrm>
        </p:spPr>
        <p:txBody>
          <a:bodyPr/>
          <a:lstStyle/>
          <a:p>
            <a:pPr lvl="1" eaLnBrk="1" hangingPunct="1"/>
            <a:r>
              <a:rPr lang="en-US" altLang="zh-CN" dirty="0" smtClean="0">
                <a:ea typeface="宋体" pitchFamily="2" charset="-122"/>
              </a:rPr>
              <a:t>The Random Surfer-Pairs Model </a:t>
            </a:r>
            <a:r>
              <a:rPr lang="en-US" altLang="zh-CN" dirty="0" smtClean="0">
                <a:solidFill>
                  <a:srgbClr val="009900"/>
                </a:solidFill>
                <a:latin typeface="Comic Sans MS" pitchFamily="66" charset="0"/>
                <a:ea typeface="宋体" pitchFamily="2" charset="-122"/>
              </a:rPr>
              <a:t>[</a:t>
            </a:r>
            <a:r>
              <a:rPr lang="en-US" altLang="zh-CN" dirty="0" err="1" smtClean="0">
                <a:solidFill>
                  <a:srgbClr val="009900"/>
                </a:solidFill>
                <a:latin typeface="Comic Sans MS" pitchFamily="66" charset="0"/>
                <a:ea typeface="宋体" pitchFamily="2" charset="-122"/>
              </a:rPr>
              <a:t>Jeh</a:t>
            </a:r>
            <a:r>
              <a:rPr lang="en-US" altLang="zh-CN" dirty="0" smtClean="0">
                <a:solidFill>
                  <a:srgbClr val="009900"/>
                </a:solidFill>
                <a:latin typeface="Comic Sans MS" pitchFamily="66" charset="0"/>
                <a:ea typeface="宋体" pitchFamily="2" charset="-122"/>
              </a:rPr>
              <a:t> and </a:t>
            </a:r>
            <a:r>
              <a:rPr lang="en-US" altLang="zh-CN" dirty="0" err="1" smtClean="0">
                <a:solidFill>
                  <a:srgbClr val="009900"/>
                </a:solidFill>
                <a:latin typeface="Comic Sans MS" pitchFamily="66" charset="0"/>
                <a:ea typeface="宋体" pitchFamily="2" charset="-122"/>
              </a:rPr>
              <a:t>Widom</a:t>
            </a:r>
            <a:r>
              <a:rPr lang="en-US" altLang="zh-CN" dirty="0" smtClean="0">
                <a:solidFill>
                  <a:srgbClr val="009900"/>
                </a:solidFill>
                <a:latin typeface="Comic Sans MS" pitchFamily="66" charset="0"/>
                <a:ea typeface="宋体" pitchFamily="2" charset="-122"/>
              </a:rPr>
              <a:t>, KDD02]</a:t>
            </a:r>
            <a:endParaRPr lang="en-US" altLang="zh-CN" dirty="0" smtClean="0">
              <a:ea typeface="宋体" pitchFamily="2" charset="-122"/>
            </a:endParaRPr>
          </a:p>
          <a:p>
            <a:pPr lvl="1" eaLnBrk="1" hangingPunct="1"/>
            <a:r>
              <a:rPr lang="en-US" altLang="zh-CN" dirty="0" smtClean="0">
                <a:ea typeface="宋体" pitchFamily="2" charset="-122"/>
              </a:rPr>
              <a:t>Refined by </a:t>
            </a:r>
            <a:r>
              <a:rPr lang="en-US" altLang="zh-CN" dirty="0" smtClean="0">
                <a:solidFill>
                  <a:srgbClr val="009900"/>
                </a:solidFill>
                <a:latin typeface="Comic Sans MS" pitchFamily="66" charset="0"/>
                <a:ea typeface="宋体" pitchFamily="2" charset="-122"/>
              </a:rPr>
              <a:t>SRK-Join[Tao et.al, VLDB14] </a:t>
            </a:r>
            <a:r>
              <a:rPr lang="en-US" altLang="zh-CN" dirty="0" smtClean="0">
                <a:ea typeface="宋体" pitchFamily="2" charset="-122"/>
              </a:rPr>
              <a:t>and</a:t>
            </a:r>
            <a:r>
              <a:rPr lang="en-US" altLang="zh-CN" dirty="0" smtClean="0">
                <a:solidFill>
                  <a:srgbClr val="009900"/>
                </a:solidFill>
                <a:latin typeface="Comic Sans MS" pitchFamily="66" charset="0"/>
                <a:ea typeface="宋体" pitchFamily="2" charset="-122"/>
              </a:rPr>
              <a:t> SLING[</a:t>
            </a:r>
            <a:r>
              <a:rPr lang="en-US" altLang="zh-CN" dirty="0" err="1" smtClean="0">
                <a:solidFill>
                  <a:srgbClr val="009900"/>
                </a:solidFill>
                <a:latin typeface="Comic Sans MS" pitchFamily="66" charset="0"/>
                <a:ea typeface="宋体" pitchFamily="2" charset="-122"/>
              </a:rPr>
              <a:t>Tian</a:t>
            </a:r>
            <a:r>
              <a:rPr lang="en-US" altLang="zh-CN" dirty="0" smtClean="0">
                <a:solidFill>
                  <a:srgbClr val="009900"/>
                </a:solidFill>
                <a:latin typeface="Comic Sans MS" pitchFamily="66" charset="0"/>
                <a:ea typeface="宋体" pitchFamily="2" charset="-122"/>
              </a:rPr>
              <a:t> and Xiao, SIGMOD16]</a:t>
            </a:r>
          </a:p>
        </p:txBody>
      </p:sp>
      <p:cxnSp>
        <p:nvCxnSpPr>
          <p:cNvPr id="7174" name="AutoShape 10"/>
          <p:cNvCxnSpPr>
            <a:cxnSpLocks noChangeShapeType="1"/>
            <a:stCxn id="7173" idx="0"/>
            <a:endCxn id="7173"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32" name="TextBox 31"/>
          <p:cNvSpPr txBox="1"/>
          <p:nvPr/>
        </p:nvSpPr>
        <p:spPr>
          <a:xfrm>
            <a:off x="685800" y="3491805"/>
            <a:ext cx="7847020" cy="1384995"/>
          </a:xfrm>
          <a:prstGeom prst="rect">
            <a:avLst/>
          </a:prstGeom>
          <a:noFill/>
          <a:ln>
            <a:solidFill>
              <a:schemeClr val="accent1">
                <a:lumMod val="75000"/>
              </a:schemeClr>
            </a:solidFill>
          </a:ln>
        </p:spPr>
        <p:txBody>
          <a:bodyPr wrap="none" rtlCol="0">
            <a:spAutoFit/>
          </a:bodyPr>
          <a:lstStyle/>
          <a:p>
            <a:endParaRPr lang="en-US" altLang="zh-CN" sz="2800" i="1" dirty="0" smtClean="0">
              <a:solidFill>
                <a:srgbClr val="C00000"/>
              </a:solidFill>
            </a:endParaRPr>
          </a:p>
          <a:p>
            <a:r>
              <a:rPr lang="en-US" altLang="zh-CN" sz="2800" i="1" dirty="0" err="1" smtClean="0">
                <a:solidFill>
                  <a:srgbClr val="C00000"/>
                </a:solidFill>
              </a:rPr>
              <a:t>Sim</a:t>
            </a:r>
            <a:r>
              <a:rPr lang="en-US" altLang="zh-CN" sz="2800" i="1" dirty="0" smtClean="0">
                <a:solidFill>
                  <a:srgbClr val="C00000"/>
                </a:solidFill>
              </a:rPr>
              <a:t>(</a:t>
            </a:r>
            <a:r>
              <a:rPr lang="en-US" altLang="zh-CN" sz="2800" i="1" dirty="0" err="1" smtClean="0">
                <a:solidFill>
                  <a:srgbClr val="C00000"/>
                </a:solidFill>
              </a:rPr>
              <a:t>u,v</a:t>
            </a:r>
            <a:r>
              <a:rPr lang="en-US" altLang="zh-CN" sz="2800" i="1" dirty="0" smtClean="0">
                <a:solidFill>
                  <a:srgbClr val="C00000"/>
                </a:solidFill>
              </a:rPr>
              <a:t>) = </a:t>
            </a:r>
            <a:r>
              <a:rPr lang="en-US" altLang="zh-CN" sz="2800" dirty="0" smtClean="0">
                <a:solidFill>
                  <a:srgbClr val="C00000"/>
                </a:solidFill>
              </a:rPr>
              <a:t>Pr[</a:t>
            </a:r>
            <a:r>
              <a:rPr lang="en-US" altLang="zh-CN" sz="2800" i="1" dirty="0" smtClean="0">
                <a:solidFill>
                  <a:srgbClr val="C00000"/>
                </a:solidFill>
              </a:rPr>
              <a:t>Random walks from u and v meet</a:t>
            </a:r>
            <a:r>
              <a:rPr lang="en-US" altLang="zh-CN" sz="2800" dirty="0" smtClean="0">
                <a:solidFill>
                  <a:srgbClr val="C00000"/>
                </a:solidFill>
              </a:rPr>
              <a:t>]</a:t>
            </a:r>
          </a:p>
          <a:p>
            <a:endParaRPr lang="zh-CN" altLang="en-US" sz="2800" dirty="0">
              <a:solidFill>
                <a:srgbClr val="C00000"/>
              </a:solidFill>
            </a:endParaRPr>
          </a:p>
        </p:txBody>
      </p:sp>
      <p:sp>
        <p:nvSpPr>
          <p:cNvPr id="35" name="TextBox 34"/>
          <p:cNvSpPr txBox="1"/>
          <p:nvPr/>
        </p:nvSpPr>
        <p:spPr>
          <a:xfrm>
            <a:off x="5410200" y="5257800"/>
            <a:ext cx="3154839" cy="461665"/>
          </a:xfrm>
          <a:prstGeom prst="rect">
            <a:avLst/>
          </a:prstGeom>
          <a:noFill/>
        </p:spPr>
        <p:txBody>
          <a:bodyPr wrap="none" rtlCol="0">
            <a:spAutoFit/>
          </a:bodyPr>
          <a:lstStyle/>
          <a:p>
            <a:r>
              <a:rPr lang="en-US" altLang="zh-CN" sz="2400" dirty="0" smtClean="0">
                <a:solidFill>
                  <a:srgbClr val="0070C0"/>
                </a:solidFill>
                <a:latin typeface="Times New Roman" pitchFamily="18" charset="0"/>
                <a:cs typeface="Times New Roman" pitchFamily="18" charset="0"/>
              </a:rPr>
              <a:t>*</a:t>
            </a:r>
            <a:r>
              <a:rPr lang="en-US" altLang="zh-CN" sz="2400" i="1" dirty="0" smtClean="0">
                <a:solidFill>
                  <a:srgbClr val="0070C0"/>
                </a:solidFill>
                <a:latin typeface="Times New Roman" pitchFamily="18" charset="0"/>
                <a:cs typeface="Times New Roman" pitchFamily="18" charset="0"/>
              </a:rPr>
              <a:t>Decay factor Ignored.</a:t>
            </a:r>
            <a:endParaRPr lang="zh-CN" altLang="en-US" sz="2400" dirty="0">
              <a:solidFill>
                <a:srgbClr val="0070C0"/>
              </a:solidFill>
              <a:latin typeface="Times New Roman" pitchFamily="18" charset="0"/>
              <a:cs typeface="Times New Roman" pitchFamily="18" charset="0"/>
            </a:endParaRPr>
          </a:p>
        </p:txBody>
      </p:sp>
      <p:grpSp>
        <p:nvGrpSpPr>
          <p:cNvPr id="97" name="组合 96"/>
          <p:cNvGrpSpPr/>
          <p:nvPr/>
        </p:nvGrpSpPr>
        <p:grpSpPr>
          <a:xfrm>
            <a:off x="776326" y="6248400"/>
            <a:ext cx="7529474" cy="556832"/>
            <a:chOff x="776326" y="6248400"/>
            <a:chExt cx="7529474" cy="556832"/>
          </a:xfrm>
        </p:grpSpPr>
        <p:pic>
          <p:nvPicPr>
            <p:cNvPr id="98"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99"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00"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101"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102"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0C58F3B6-7736-481F-A103-1BCCB02E535B}" type="slidenum">
              <a:rPr lang="en-US" altLang="en-US"/>
              <a:pPr>
                <a:defRPr/>
              </a:pPr>
              <a:t>6</a:t>
            </a:fld>
            <a:endParaRPr lang="en-US" altLang="en-US"/>
          </a:p>
        </p:txBody>
      </p:sp>
      <p:sp>
        <p:nvSpPr>
          <p:cNvPr id="7172" name="Rectangle 2"/>
          <p:cNvSpPr>
            <a:spLocks noGrp="1" noChangeArrowheads="1"/>
          </p:cNvSpPr>
          <p:nvPr>
            <p:ph type="title"/>
          </p:nvPr>
        </p:nvSpPr>
        <p:spPr/>
        <p:txBody>
          <a:bodyPr/>
          <a:lstStyle/>
          <a:p>
            <a:pPr eaLnBrk="1" hangingPunct="1"/>
            <a:r>
              <a:rPr lang="en-US" altLang="zh-CN" sz="3600" dirty="0" smtClean="0">
                <a:ea typeface="宋体" pitchFamily="2" charset="-122"/>
              </a:rPr>
              <a:t>Random Walk Interpretation of </a:t>
            </a:r>
            <a:r>
              <a:rPr lang="en-US" altLang="zh-CN" sz="3600" dirty="0" err="1" smtClean="0">
                <a:ea typeface="宋体" pitchFamily="2" charset="-122"/>
              </a:rPr>
              <a:t>SimRank</a:t>
            </a:r>
            <a:endParaRPr lang="en-US" altLang="zh-CN" sz="3600" dirty="0" smtClean="0">
              <a:ea typeface="宋体" pitchFamily="2" charset="-122"/>
            </a:endParaRPr>
          </a:p>
        </p:txBody>
      </p:sp>
      <p:sp>
        <p:nvSpPr>
          <p:cNvPr id="7173" name="Rectangle 9"/>
          <p:cNvSpPr>
            <a:spLocks noGrp="1" noChangeArrowheads="1"/>
          </p:cNvSpPr>
          <p:nvPr>
            <p:ph type="body" idx="1"/>
          </p:nvPr>
        </p:nvSpPr>
        <p:spPr>
          <a:xfrm>
            <a:off x="457200" y="1295400"/>
            <a:ext cx="8229600" cy="4530725"/>
          </a:xfrm>
        </p:spPr>
        <p:txBody>
          <a:bodyPr/>
          <a:lstStyle/>
          <a:p>
            <a:pPr lvl="1" eaLnBrk="1" hangingPunct="1"/>
            <a:r>
              <a:rPr lang="en-US" altLang="zh-CN" dirty="0" smtClean="0">
                <a:ea typeface="宋体" pitchFamily="2" charset="-122"/>
              </a:rPr>
              <a:t>Example of random walk meet</a:t>
            </a:r>
          </a:p>
        </p:txBody>
      </p:sp>
      <p:cxnSp>
        <p:nvCxnSpPr>
          <p:cNvPr id="7174" name="AutoShape 10"/>
          <p:cNvCxnSpPr>
            <a:cxnSpLocks noChangeShapeType="1"/>
            <a:stCxn id="7173" idx="0"/>
            <a:endCxn id="7173"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11" name="椭圆 10"/>
          <p:cNvSpPr/>
          <p:nvPr/>
        </p:nvSpPr>
        <p:spPr bwMode="auto">
          <a:xfrm>
            <a:off x="3200400" y="28194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2" name="椭圆 11"/>
          <p:cNvSpPr/>
          <p:nvPr/>
        </p:nvSpPr>
        <p:spPr bwMode="auto">
          <a:xfrm>
            <a:off x="3200400" y="41910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rPr>
              <a:t>s</a:t>
            </a:r>
            <a:endParaRPr kumimoji="0" lang="zh-CN" altLang="en-US" sz="1800" b="0" i="0" u="none" strike="noStrike" cap="none" normalizeH="0" baseline="0" dirty="0" smtClean="0">
              <a:ln>
                <a:noFill/>
              </a:ln>
              <a:solidFill>
                <a:schemeClr val="tx1"/>
              </a:solidFill>
              <a:effectLst/>
              <a:latin typeface="Arial" charset="0"/>
            </a:endParaRPr>
          </a:p>
        </p:txBody>
      </p:sp>
      <p:sp>
        <p:nvSpPr>
          <p:cNvPr id="13" name="椭圆 12"/>
          <p:cNvSpPr/>
          <p:nvPr/>
        </p:nvSpPr>
        <p:spPr bwMode="auto">
          <a:xfrm>
            <a:off x="4114800" y="36576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4" name="椭圆 13"/>
          <p:cNvSpPr/>
          <p:nvPr/>
        </p:nvSpPr>
        <p:spPr bwMode="auto">
          <a:xfrm>
            <a:off x="4876800" y="27432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rPr>
              <a:t>t</a:t>
            </a:r>
            <a:endParaRPr kumimoji="0" lang="zh-CN" altLang="en-US" sz="1800" b="0" i="0" u="none" strike="noStrike" cap="none" normalizeH="0" baseline="0" dirty="0" smtClean="0">
              <a:ln>
                <a:noFill/>
              </a:ln>
              <a:solidFill>
                <a:schemeClr val="tx1"/>
              </a:solidFill>
              <a:effectLst/>
              <a:latin typeface="Arial" charset="0"/>
            </a:endParaRPr>
          </a:p>
        </p:txBody>
      </p:sp>
      <p:sp>
        <p:nvSpPr>
          <p:cNvPr id="15" name="椭圆 14"/>
          <p:cNvSpPr/>
          <p:nvPr/>
        </p:nvSpPr>
        <p:spPr bwMode="auto">
          <a:xfrm>
            <a:off x="4953000" y="44196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17" name="直接箭头连接符 16"/>
          <p:cNvCxnSpPr>
            <a:stCxn id="11" idx="5"/>
            <a:endCxn id="13" idx="1"/>
          </p:cNvCxnSpPr>
          <p:nvPr/>
        </p:nvCxnSpPr>
        <p:spPr bwMode="auto">
          <a:xfrm rot="16200000" flipH="1">
            <a:off x="3758826" y="3301626"/>
            <a:ext cx="407148" cy="48334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21" name="直接箭头连接符 20"/>
          <p:cNvCxnSpPr>
            <a:endCxn id="11" idx="4"/>
          </p:cNvCxnSpPr>
          <p:nvPr/>
        </p:nvCxnSpPr>
        <p:spPr bwMode="auto">
          <a:xfrm rot="10800000">
            <a:off x="3505200" y="3429000"/>
            <a:ext cx="533400" cy="4572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24" name="直接箭头连接符 23"/>
          <p:cNvCxnSpPr>
            <a:stCxn id="59" idx="2"/>
            <a:endCxn id="12" idx="6"/>
          </p:cNvCxnSpPr>
          <p:nvPr/>
        </p:nvCxnSpPr>
        <p:spPr bwMode="auto">
          <a:xfrm rot="10800000">
            <a:off x="3810000" y="4495800"/>
            <a:ext cx="1143000" cy="2286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27" name="直接箭头连接符 26"/>
          <p:cNvCxnSpPr>
            <a:stCxn id="12" idx="1"/>
            <a:endCxn id="58" idx="3"/>
          </p:cNvCxnSpPr>
          <p:nvPr/>
        </p:nvCxnSpPr>
        <p:spPr bwMode="auto">
          <a:xfrm rot="5400000" flipH="1" flipV="1">
            <a:off x="2819400" y="3810000"/>
            <a:ext cx="940548" cy="158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31" name="直接箭头连接符 30"/>
          <p:cNvCxnSpPr/>
          <p:nvPr/>
        </p:nvCxnSpPr>
        <p:spPr bwMode="auto">
          <a:xfrm rot="10800000">
            <a:off x="3886200" y="3048000"/>
            <a:ext cx="914400" cy="158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34" name="直接箭头连接符 33"/>
          <p:cNvCxnSpPr/>
          <p:nvPr/>
        </p:nvCxnSpPr>
        <p:spPr bwMode="auto">
          <a:xfrm flipV="1">
            <a:off x="4648200" y="3352800"/>
            <a:ext cx="381000" cy="3048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37" name="直接箭头连接符 36"/>
          <p:cNvCxnSpPr>
            <a:stCxn id="14" idx="4"/>
            <a:endCxn id="15" idx="0"/>
          </p:cNvCxnSpPr>
          <p:nvPr/>
        </p:nvCxnSpPr>
        <p:spPr bwMode="auto">
          <a:xfrm rot="16200000" flipH="1">
            <a:off x="4686300" y="3848100"/>
            <a:ext cx="1066800" cy="762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40" name="直接箭头连接符 39"/>
          <p:cNvCxnSpPr>
            <a:stCxn id="15" idx="1"/>
            <a:endCxn id="13" idx="5"/>
          </p:cNvCxnSpPr>
          <p:nvPr/>
        </p:nvCxnSpPr>
        <p:spPr bwMode="auto">
          <a:xfrm rot="16200000" flipV="1">
            <a:off x="4673226" y="4139826"/>
            <a:ext cx="330948" cy="40714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43" name="直接箭头连接符 42"/>
          <p:cNvCxnSpPr>
            <a:stCxn id="15" idx="7"/>
            <a:endCxn id="14" idx="5"/>
          </p:cNvCxnSpPr>
          <p:nvPr/>
        </p:nvCxnSpPr>
        <p:spPr bwMode="auto">
          <a:xfrm rot="16200000" flipV="1">
            <a:off x="4812552" y="3848100"/>
            <a:ext cx="1245348" cy="762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sp>
        <p:nvSpPr>
          <p:cNvPr id="47" name="TextBox 46"/>
          <p:cNvSpPr txBox="1"/>
          <p:nvPr/>
        </p:nvSpPr>
        <p:spPr>
          <a:xfrm>
            <a:off x="2590800" y="2286000"/>
            <a:ext cx="762000" cy="461665"/>
          </a:xfrm>
          <a:prstGeom prst="rect">
            <a:avLst/>
          </a:prstGeom>
          <a:noFill/>
        </p:spPr>
        <p:txBody>
          <a:bodyPr wrap="square" rtlCol="0">
            <a:spAutoFit/>
          </a:bodyPr>
          <a:lstStyle/>
          <a:p>
            <a:r>
              <a:rPr lang="en-US" altLang="zh-CN" sz="2400" b="1" i="1" dirty="0" smtClean="0">
                <a:solidFill>
                  <a:srgbClr val="0070C0"/>
                </a:solidFill>
              </a:rPr>
              <a:t>u</a:t>
            </a:r>
            <a:endParaRPr lang="zh-CN" altLang="en-US" sz="2400" b="1" i="1" dirty="0">
              <a:solidFill>
                <a:srgbClr val="0070C0"/>
              </a:solidFill>
            </a:endParaRPr>
          </a:p>
        </p:txBody>
      </p:sp>
      <p:sp>
        <p:nvSpPr>
          <p:cNvPr id="48" name="TextBox 47"/>
          <p:cNvSpPr txBox="1"/>
          <p:nvPr/>
        </p:nvSpPr>
        <p:spPr>
          <a:xfrm>
            <a:off x="4876800" y="5334000"/>
            <a:ext cx="762000" cy="461665"/>
          </a:xfrm>
          <a:prstGeom prst="rect">
            <a:avLst/>
          </a:prstGeom>
          <a:noFill/>
        </p:spPr>
        <p:txBody>
          <a:bodyPr wrap="square" rtlCol="0">
            <a:spAutoFit/>
          </a:bodyPr>
          <a:lstStyle/>
          <a:p>
            <a:r>
              <a:rPr lang="en-US" altLang="zh-CN" sz="2400" b="1" i="1" dirty="0" smtClean="0">
                <a:solidFill>
                  <a:srgbClr val="0070C0"/>
                </a:solidFill>
              </a:rPr>
              <a:t>v</a:t>
            </a:r>
            <a:endParaRPr lang="zh-CN" altLang="en-US" sz="2400" b="1" i="1" dirty="0">
              <a:solidFill>
                <a:srgbClr val="0070C0"/>
              </a:solidFill>
            </a:endParaRPr>
          </a:p>
        </p:txBody>
      </p:sp>
      <p:cxnSp>
        <p:nvCxnSpPr>
          <p:cNvPr id="49" name="直接箭头连接符 48"/>
          <p:cNvCxnSpPr/>
          <p:nvPr/>
        </p:nvCxnSpPr>
        <p:spPr bwMode="auto">
          <a:xfrm>
            <a:off x="3048000" y="2590800"/>
            <a:ext cx="381000" cy="152400"/>
          </a:xfrm>
          <a:prstGeom prst="straightConnector1">
            <a:avLst/>
          </a:prstGeom>
          <a:solidFill>
            <a:schemeClr val="accent1"/>
          </a:solidFill>
          <a:ln w="38100" cap="flat" cmpd="sng" algn="ctr">
            <a:solidFill>
              <a:srgbClr val="0070C0"/>
            </a:solidFill>
            <a:prstDash val="sysDash"/>
            <a:round/>
            <a:headEnd type="none" w="med" len="med"/>
            <a:tailEnd type="arrow" w="lg" len="lg"/>
          </a:ln>
          <a:effectLst/>
        </p:spPr>
      </p:cxnSp>
      <p:cxnSp>
        <p:nvCxnSpPr>
          <p:cNvPr id="53" name="直接箭头连接符 52"/>
          <p:cNvCxnSpPr/>
          <p:nvPr/>
        </p:nvCxnSpPr>
        <p:spPr bwMode="auto">
          <a:xfrm rot="5400000" flipH="1" flipV="1">
            <a:off x="4915694" y="5219700"/>
            <a:ext cx="380206" cy="794"/>
          </a:xfrm>
          <a:prstGeom prst="straightConnector1">
            <a:avLst/>
          </a:prstGeom>
          <a:solidFill>
            <a:schemeClr val="accent1"/>
          </a:solidFill>
          <a:ln w="38100" cap="flat" cmpd="sng" algn="ctr">
            <a:solidFill>
              <a:srgbClr val="0070C0"/>
            </a:solidFill>
            <a:prstDash val="sysDash"/>
            <a:round/>
            <a:headEnd type="none" w="med" len="med"/>
            <a:tailEnd type="arrow" w="lg" len="lg"/>
          </a:ln>
          <a:effectLst/>
        </p:spPr>
      </p:cxnSp>
      <p:sp>
        <p:nvSpPr>
          <p:cNvPr id="58" name="椭圆 57"/>
          <p:cNvSpPr/>
          <p:nvPr/>
        </p:nvSpPr>
        <p:spPr bwMode="auto">
          <a:xfrm>
            <a:off x="3200400" y="2819400"/>
            <a:ext cx="609600" cy="609600"/>
          </a:xfrm>
          <a:prstGeom prst="ellipse">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9" name="椭圆 58"/>
          <p:cNvSpPr/>
          <p:nvPr/>
        </p:nvSpPr>
        <p:spPr bwMode="auto">
          <a:xfrm>
            <a:off x="4953000" y="4419600"/>
            <a:ext cx="609600" cy="609600"/>
          </a:xfrm>
          <a:prstGeom prst="ellipse">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5638800" y="4495800"/>
            <a:ext cx="1074333" cy="461665"/>
          </a:xfrm>
          <a:prstGeom prst="rect">
            <a:avLst/>
          </a:prstGeom>
          <a:noFill/>
        </p:spPr>
        <p:txBody>
          <a:bodyPr wrap="none" rtlCol="0">
            <a:spAutoFit/>
          </a:bodyPr>
          <a:lstStyle/>
          <a:p>
            <a:r>
              <a:rPr lang="en-US" altLang="zh-CN" sz="2400" b="1" dirty="0" smtClean="0">
                <a:solidFill>
                  <a:srgbClr val="FF0000"/>
                </a:solidFill>
              </a:rPr>
              <a:t>Meet !</a:t>
            </a:r>
            <a:endParaRPr lang="zh-CN" altLang="en-US" sz="2400" b="1" dirty="0">
              <a:solidFill>
                <a:srgbClr val="FF0000"/>
              </a:solidFill>
            </a:endParaRPr>
          </a:p>
        </p:txBody>
      </p:sp>
      <p:grpSp>
        <p:nvGrpSpPr>
          <p:cNvPr id="44" name="组合 43"/>
          <p:cNvGrpSpPr/>
          <p:nvPr/>
        </p:nvGrpSpPr>
        <p:grpSpPr>
          <a:xfrm>
            <a:off x="776326" y="6248400"/>
            <a:ext cx="7529474" cy="556832"/>
            <a:chOff x="776326" y="6248400"/>
            <a:chExt cx="7529474" cy="556832"/>
          </a:xfrm>
        </p:grpSpPr>
        <p:pic>
          <p:nvPicPr>
            <p:cNvPr id="45"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46"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50"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51"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52"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heckerboard(across)">
                                      <p:cBhvr>
                                        <p:cTn id="7" dur="500"/>
                                        <p:tgtEl>
                                          <p:spTgt spid="4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checkerboard(across)">
                                      <p:cBhvr>
                                        <p:cTn id="10" dur="500"/>
                                        <p:tgtEl>
                                          <p:spTgt spid="48"/>
                                        </p:tgtEl>
                                      </p:cBhvr>
                                    </p:animEffect>
                                  </p:childTnLst>
                                </p:cTn>
                              </p:par>
                              <p:par>
                                <p:cTn id="11" presetID="5" presetClass="entr" presetSubtype="1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3" dur="500"/>
                                        <p:tgtEl>
                                          <p:spTgt spid="12">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6" dur="500"/>
                                        <p:tgtEl>
                                          <p:spTgt spid="14">
                                            <p:txEl>
                                              <p:pRg st="0" end="0"/>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heckerboard(across)">
                                      <p:cBhvr>
                                        <p:cTn id="19" dur="500"/>
                                        <p:tgtEl>
                                          <p:spTgt spid="49"/>
                                        </p:tgtEl>
                                      </p:cBhvr>
                                    </p:animEffect>
                                  </p:childTnLst>
                                </p:cTn>
                              </p:par>
                              <p:par>
                                <p:cTn id="20" presetID="5" presetClass="entr" presetSubtype="1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checkerboard(across)">
                                      <p:cBhvr>
                                        <p:cTn id="22" dur="500"/>
                                        <p:tgtEl>
                                          <p:spTgt spid="5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checkerboard(across)">
                                      <p:cBhvr>
                                        <p:cTn id="25" dur="500"/>
                                        <p:tgtEl>
                                          <p:spTgt spid="5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checkerboard(across)">
                                      <p:cBhvr>
                                        <p:cTn id="28" dur="500"/>
                                        <p:tgtEl>
                                          <p:spTgt spid="59"/>
                                        </p:tgtEl>
                                      </p:cBhvr>
                                    </p:animEffect>
                                  </p:childTnLst>
                                </p:cTn>
                              </p:par>
                              <p:par>
                                <p:cTn id="29" presetID="0" presetClass="path" presetSubtype="0" accel="50000" decel="50000" fill="hold" grpId="1" nodeType="withEffect">
                                  <p:stCondLst>
                                    <p:cond delay="0"/>
                                  </p:stCondLst>
                                  <p:childTnLst>
                                    <p:animMotion origin="layout" path="M 0 0 C 0.00399 0.01598 0.00104 0.03311 -0.00122 0.04931 C -0.00382 0.06806 -0.00434 0.08774 -0.0059 0.10649 C -0.00625 0.12061 -0.0092 0.19514 -0.0059 0.20325 C -0.00226 0.21204 0.0092 0.2044 0.01667 0.20487 C 0.02795 0.20718 0.03854 0.20973 0.05 0.21112 C 0.05816 0.21875 0.05052 0.21274 0.0691 0.21598 C 0.10451 0.222 0.05625 0.21713 0.09878 0.22061 C 0.12691 0.22825 0.15486 0.23102 0.18333 0.23496 C 0.1875 0.23704 0.18559 0.23658 0.18923 0.23658 " pathEditMode="relative" ptsTypes="fffffffffA">
                                      <p:cBhvr>
                                        <p:cTn id="30" dur="2000" fill="hold"/>
                                        <p:tgtEl>
                                          <p:spTgt spid="58"/>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C 0.00261 -0.0044 0.00591 -0.0081 0.00834 -0.01273 C 0.01094 -0.01783 0.01198 -0.02222 0.01546 -0.02708 C 0.01737 -0.03449 0.01841 -0.03982 0.02153 -0.04607 C 0.02431 -0.05741 0.0224 -0.05278 0.02622 -0.06042 C 0.02882 -0.07778 0.02744 -0.07107 0.02987 -0.08102 C 0.03403 -0.11875 0.03994 -0.15787 0.02987 -0.19514 C 0.02726 -0.20486 0.02691 -0.21505 0.02257 -0.22384 C 0.01893 -0.24005 0.01077 -0.24838 -0.00121 -0.2507 C -0.00468 -0.25023 -0.00902 -0.25232 -0.0118 -0.24931 C -0.0144 -0.24653 -0.01336 -0.24074 -0.01423 -0.23658 C -0.01527 -0.23125 -0.01666 -0.22593 -0.01788 -0.2206 C -0.01909 -0.21528 -0.02378 -0.20625 -0.02378 -0.20625 C -0.02638 -0.18565 -0.02465 -0.19329 -0.02743 -0.18264 C -0.03125 -0.14676 -0.03628 -0.1081 -0.02378 -0.07454 C -0.02256 -0.06551 -0.02065 -0.05695 -0.01666 -0.04931 C -0.01371 -0.03773 -0.01562 -0.04236 -0.0118 -0.03495 C -0.00885 -0.02083 -0.01319 -0.03982 -0.00833 -0.02546 C -0.00538 -0.0169 -0.0052 -0.00695 0 0 Z " pathEditMode="relative" ptsTypes="fffffffffffffffffff">
                                      <p:cBhvr>
                                        <p:cTn id="32" dur="2000" fill="hold"/>
                                        <p:tgtEl>
                                          <p:spTgt spid="59"/>
                                        </p:tgtEl>
                                        <p:attrNameLst>
                                          <p:attrName>ppt_x</p:attrName>
                                          <p:attrName>ppt_y</p:attrName>
                                        </p:attrNameLst>
                                      </p:cBhvr>
                                    </p:animMotion>
                                  </p:childTnLst>
                                </p:cTn>
                              </p:par>
                              <p:par>
                                <p:cTn id="33" presetID="7" presetClass="emph" presetSubtype="2" fill="hold" nodeType="withEffect">
                                  <p:stCondLst>
                                    <p:cond delay="0"/>
                                  </p:stCondLst>
                                  <p:childTnLst>
                                    <p:animClr clrSpc="rgb">
                                      <p:cBhvr>
                                        <p:cTn id="34" dur="2000" fill="hold"/>
                                        <p:tgtEl>
                                          <p:spTgt spid="27"/>
                                        </p:tgtEl>
                                        <p:attrNameLst>
                                          <p:attrName>stroke.color</p:attrName>
                                        </p:attrNameLst>
                                      </p:cBhvr>
                                      <p:to>
                                        <a:srgbClr val="F90000"/>
                                      </p:to>
                                    </p:animClr>
                                    <p:set>
                                      <p:cBhvr>
                                        <p:cTn id="35" dur="2000" fill="hold"/>
                                        <p:tgtEl>
                                          <p:spTgt spid="27"/>
                                        </p:tgtEl>
                                        <p:attrNameLst>
                                          <p:attrName>stroke.on</p:attrName>
                                        </p:attrNameLst>
                                      </p:cBhvr>
                                      <p:to>
                                        <p:strVal val="true"/>
                                      </p:to>
                                    </p:set>
                                  </p:childTnLst>
                                </p:cTn>
                              </p:par>
                              <p:par>
                                <p:cTn id="36" presetID="7" presetClass="emph" presetSubtype="2" fill="hold" nodeType="withEffect">
                                  <p:stCondLst>
                                    <p:cond delay="0"/>
                                  </p:stCondLst>
                                  <p:childTnLst>
                                    <p:animClr clrSpc="rgb">
                                      <p:cBhvr>
                                        <p:cTn id="37" dur="2000" fill="hold"/>
                                        <p:tgtEl>
                                          <p:spTgt spid="24"/>
                                        </p:tgtEl>
                                        <p:attrNameLst>
                                          <p:attrName>stroke.color</p:attrName>
                                        </p:attrNameLst>
                                      </p:cBhvr>
                                      <p:to>
                                        <a:srgbClr val="F90000"/>
                                      </p:to>
                                    </p:animClr>
                                    <p:set>
                                      <p:cBhvr>
                                        <p:cTn id="38" dur="2000" fill="hold"/>
                                        <p:tgtEl>
                                          <p:spTgt spid="24"/>
                                        </p:tgtEl>
                                        <p:attrNameLst>
                                          <p:attrName>stroke.on</p:attrName>
                                        </p:attrNameLst>
                                      </p:cBhvr>
                                      <p:to>
                                        <p:strVal val="true"/>
                                      </p:to>
                                    </p:set>
                                  </p:childTnLst>
                                </p:cTn>
                              </p:par>
                              <p:par>
                                <p:cTn id="39" presetID="7" presetClass="emph" presetSubtype="2" fill="hold" nodeType="withEffect">
                                  <p:stCondLst>
                                    <p:cond delay="0"/>
                                  </p:stCondLst>
                                  <p:childTnLst>
                                    <p:animClr clrSpc="rgb">
                                      <p:cBhvr>
                                        <p:cTn id="40" dur="2000" fill="hold"/>
                                        <p:tgtEl>
                                          <p:spTgt spid="43"/>
                                        </p:tgtEl>
                                        <p:attrNameLst>
                                          <p:attrName>stroke.color</p:attrName>
                                        </p:attrNameLst>
                                      </p:cBhvr>
                                      <p:to>
                                        <a:srgbClr val="F90000"/>
                                      </p:to>
                                    </p:animClr>
                                    <p:set>
                                      <p:cBhvr>
                                        <p:cTn id="41" dur="2000" fill="hold"/>
                                        <p:tgtEl>
                                          <p:spTgt spid="43"/>
                                        </p:tgtEl>
                                        <p:attrNameLst>
                                          <p:attrName>stroke.on</p:attrName>
                                        </p:attrNameLst>
                                      </p:cBhvr>
                                      <p:to>
                                        <p:strVal val="true"/>
                                      </p:to>
                                    </p:set>
                                  </p:childTnLst>
                                </p:cTn>
                              </p:par>
                              <p:par>
                                <p:cTn id="42" presetID="7" presetClass="emph" presetSubtype="2" fill="hold" nodeType="withEffect">
                                  <p:stCondLst>
                                    <p:cond delay="0"/>
                                  </p:stCondLst>
                                  <p:childTnLst>
                                    <p:animClr clrSpc="rgb">
                                      <p:cBhvr>
                                        <p:cTn id="43" dur="2000" fill="hold"/>
                                        <p:tgtEl>
                                          <p:spTgt spid="37"/>
                                        </p:tgtEl>
                                        <p:attrNameLst>
                                          <p:attrName>stroke.color</p:attrName>
                                        </p:attrNameLst>
                                      </p:cBhvr>
                                      <p:to>
                                        <a:srgbClr val="F90000"/>
                                      </p:to>
                                    </p:animClr>
                                    <p:set>
                                      <p:cBhvr>
                                        <p:cTn id="44" dur="2000" fill="hold"/>
                                        <p:tgtEl>
                                          <p:spTgt spid="37"/>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heckerboard(across)">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8" grpId="0" animBg="1"/>
      <p:bldP spid="58" grpId="1" animBg="1"/>
      <p:bldP spid="59" grpId="0" animBg="1"/>
      <p:bldP spid="59" grpId="1"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0C58F3B6-7736-481F-A103-1BCCB02E535B}" type="slidenum">
              <a:rPr lang="en-US" altLang="en-US"/>
              <a:pPr>
                <a:defRPr/>
              </a:pPr>
              <a:t>7</a:t>
            </a:fld>
            <a:endParaRPr lang="en-US" altLang="en-US"/>
          </a:p>
        </p:txBody>
      </p:sp>
      <p:sp>
        <p:nvSpPr>
          <p:cNvPr id="7172" name="Rectangle 2"/>
          <p:cNvSpPr>
            <a:spLocks noGrp="1" noChangeArrowheads="1"/>
          </p:cNvSpPr>
          <p:nvPr>
            <p:ph type="title"/>
          </p:nvPr>
        </p:nvSpPr>
        <p:spPr/>
        <p:txBody>
          <a:bodyPr/>
          <a:lstStyle/>
          <a:p>
            <a:pPr eaLnBrk="1" hangingPunct="1"/>
            <a:r>
              <a:rPr lang="en-US" altLang="zh-CN" sz="4000" dirty="0" smtClean="0">
                <a:ea typeface="宋体" pitchFamily="2" charset="-122"/>
              </a:rPr>
              <a:t>The Monte Carlo (MC) Algorithm</a:t>
            </a:r>
          </a:p>
        </p:txBody>
      </p:sp>
      <p:sp>
        <p:nvSpPr>
          <p:cNvPr id="7173" name="Rectangle 9"/>
          <p:cNvSpPr>
            <a:spLocks noGrp="1" noChangeArrowheads="1"/>
          </p:cNvSpPr>
          <p:nvPr>
            <p:ph type="body" idx="1"/>
          </p:nvPr>
        </p:nvSpPr>
        <p:spPr>
          <a:xfrm>
            <a:off x="457200" y="1295400"/>
            <a:ext cx="8229600" cy="4530725"/>
          </a:xfrm>
        </p:spPr>
        <p:txBody>
          <a:bodyPr/>
          <a:lstStyle/>
          <a:p>
            <a:pPr lvl="1" eaLnBrk="1" hangingPunct="1"/>
            <a:r>
              <a:rPr lang="en-US" altLang="zh-CN" dirty="0" smtClean="0">
                <a:ea typeface="宋体" pitchFamily="2" charset="-122"/>
              </a:rPr>
              <a:t>Single pair query (given </a:t>
            </a:r>
            <a:r>
              <a:rPr lang="en-US" altLang="zh-CN" i="1" dirty="0" smtClean="0">
                <a:ea typeface="宋体" pitchFamily="2" charset="-122"/>
              </a:rPr>
              <a:t>u</a:t>
            </a:r>
            <a:r>
              <a:rPr lang="en-US" altLang="zh-CN" dirty="0" smtClean="0">
                <a:ea typeface="宋体" pitchFamily="2" charset="-122"/>
              </a:rPr>
              <a:t>, </a:t>
            </a:r>
            <a:r>
              <a:rPr lang="en-US" altLang="zh-CN" i="1" dirty="0" smtClean="0">
                <a:ea typeface="宋体" pitchFamily="2" charset="-122"/>
              </a:rPr>
              <a:t>v</a:t>
            </a:r>
            <a:r>
              <a:rPr lang="en-US" altLang="zh-CN" dirty="0" smtClean="0">
                <a:ea typeface="宋体" pitchFamily="2" charset="-122"/>
              </a:rPr>
              <a:t>)</a:t>
            </a:r>
          </a:p>
        </p:txBody>
      </p:sp>
      <p:cxnSp>
        <p:nvCxnSpPr>
          <p:cNvPr id="7174" name="AutoShape 10"/>
          <p:cNvCxnSpPr>
            <a:cxnSpLocks noChangeShapeType="1"/>
            <a:stCxn id="7173" idx="0"/>
            <a:endCxn id="7173"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11" name="椭圆 10"/>
          <p:cNvSpPr/>
          <p:nvPr/>
        </p:nvSpPr>
        <p:spPr bwMode="auto">
          <a:xfrm>
            <a:off x="762000" y="20574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2" name="椭圆 11"/>
          <p:cNvSpPr/>
          <p:nvPr/>
        </p:nvSpPr>
        <p:spPr bwMode="auto">
          <a:xfrm>
            <a:off x="762000" y="34290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3" name="椭圆 12"/>
          <p:cNvSpPr/>
          <p:nvPr/>
        </p:nvSpPr>
        <p:spPr bwMode="auto">
          <a:xfrm>
            <a:off x="1676400" y="28956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4" name="椭圆 13"/>
          <p:cNvSpPr/>
          <p:nvPr/>
        </p:nvSpPr>
        <p:spPr bwMode="auto">
          <a:xfrm>
            <a:off x="2438400" y="1981200"/>
            <a:ext cx="609600" cy="609600"/>
          </a:xfrm>
          <a:prstGeom prst="ellipse">
            <a:avLst/>
          </a:prstGeom>
          <a:solidFill>
            <a:srgbClr val="C0000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5" name="椭圆 14"/>
          <p:cNvSpPr/>
          <p:nvPr/>
        </p:nvSpPr>
        <p:spPr bwMode="auto">
          <a:xfrm>
            <a:off x="2514600" y="36576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17" name="直接箭头连接符 16"/>
          <p:cNvCxnSpPr>
            <a:stCxn id="11" idx="5"/>
            <a:endCxn id="13" idx="1"/>
          </p:cNvCxnSpPr>
          <p:nvPr/>
        </p:nvCxnSpPr>
        <p:spPr bwMode="auto">
          <a:xfrm rot="16200000" flipH="1">
            <a:off x="1320426" y="2539626"/>
            <a:ext cx="407148" cy="48334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21" name="直接箭头连接符 20"/>
          <p:cNvCxnSpPr>
            <a:endCxn id="11" idx="4"/>
          </p:cNvCxnSpPr>
          <p:nvPr/>
        </p:nvCxnSpPr>
        <p:spPr bwMode="auto">
          <a:xfrm rot="10800000">
            <a:off x="1066800" y="2667000"/>
            <a:ext cx="533400" cy="4572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24" name="直接箭头连接符 23"/>
          <p:cNvCxnSpPr>
            <a:stCxn id="12" idx="6"/>
            <a:endCxn id="15" idx="2"/>
          </p:cNvCxnSpPr>
          <p:nvPr/>
        </p:nvCxnSpPr>
        <p:spPr bwMode="auto">
          <a:xfrm>
            <a:off x="1371600" y="3733800"/>
            <a:ext cx="1143000" cy="2286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27" name="直接箭头连接符 26"/>
          <p:cNvCxnSpPr>
            <a:stCxn id="11" idx="3"/>
            <a:endCxn id="12" idx="0"/>
          </p:cNvCxnSpPr>
          <p:nvPr/>
        </p:nvCxnSpPr>
        <p:spPr bwMode="auto">
          <a:xfrm rot="16200000" flipH="1">
            <a:off x="533400" y="2895600"/>
            <a:ext cx="851274" cy="215526"/>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31" name="直接箭头连接符 30"/>
          <p:cNvCxnSpPr/>
          <p:nvPr/>
        </p:nvCxnSpPr>
        <p:spPr bwMode="auto">
          <a:xfrm rot="10800000">
            <a:off x="1447800" y="2286000"/>
            <a:ext cx="914400" cy="158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34" name="直接箭头连接符 33"/>
          <p:cNvCxnSpPr/>
          <p:nvPr/>
        </p:nvCxnSpPr>
        <p:spPr bwMode="auto">
          <a:xfrm flipV="1">
            <a:off x="2209800" y="2590800"/>
            <a:ext cx="381000" cy="3048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37" name="直接箭头连接符 36"/>
          <p:cNvCxnSpPr>
            <a:stCxn id="14" idx="4"/>
            <a:endCxn id="15" idx="0"/>
          </p:cNvCxnSpPr>
          <p:nvPr/>
        </p:nvCxnSpPr>
        <p:spPr bwMode="auto">
          <a:xfrm rot="16200000" flipH="1">
            <a:off x="2247900" y="3086100"/>
            <a:ext cx="1066800" cy="762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40" name="直接箭头连接符 39"/>
          <p:cNvCxnSpPr>
            <a:stCxn id="15" idx="1"/>
            <a:endCxn id="13" idx="5"/>
          </p:cNvCxnSpPr>
          <p:nvPr/>
        </p:nvCxnSpPr>
        <p:spPr bwMode="auto">
          <a:xfrm rot="16200000" flipV="1">
            <a:off x="2234826" y="3377826"/>
            <a:ext cx="330948" cy="40714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43" name="直接箭头连接符 42"/>
          <p:cNvCxnSpPr>
            <a:stCxn id="15" idx="7"/>
            <a:endCxn id="14" idx="5"/>
          </p:cNvCxnSpPr>
          <p:nvPr/>
        </p:nvCxnSpPr>
        <p:spPr bwMode="auto">
          <a:xfrm rot="16200000" flipV="1">
            <a:off x="2374152" y="3086100"/>
            <a:ext cx="1245348" cy="762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sp>
        <p:nvSpPr>
          <p:cNvPr id="58" name="椭圆 57"/>
          <p:cNvSpPr/>
          <p:nvPr/>
        </p:nvSpPr>
        <p:spPr bwMode="auto">
          <a:xfrm>
            <a:off x="762000" y="2057400"/>
            <a:ext cx="609600" cy="609600"/>
          </a:xfrm>
          <a:prstGeom prst="ellipse">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1" u="none" strike="noStrike" cap="none" normalizeH="0" baseline="0" dirty="0" smtClean="0">
                <a:ln>
                  <a:noFill/>
                </a:ln>
                <a:solidFill>
                  <a:schemeClr val="bg1"/>
                </a:solidFill>
                <a:effectLst/>
                <a:latin typeface="Arial" charset="0"/>
              </a:rPr>
              <a:t>u</a:t>
            </a:r>
            <a:endParaRPr kumimoji="0" lang="zh-CN" altLang="en-US" sz="2400" b="0" i="1" u="none" strike="noStrike" cap="none" normalizeH="0" baseline="0" dirty="0" smtClean="0">
              <a:ln>
                <a:noFill/>
              </a:ln>
              <a:solidFill>
                <a:schemeClr val="bg1"/>
              </a:solidFill>
              <a:effectLst/>
              <a:latin typeface="Arial" charset="0"/>
            </a:endParaRPr>
          </a:p>
        </p:txBody>
      </p:sp>
      <p:sp>
        <p:nvSpPr>
          <p:cNvPr id="59" name="椭圆 58"/>
          <p:cNvSpPr/>
          <p:nvPr/>
        </p:nvSpPr>
        <p:spPr bwMode="auto">
          <a:xfrm>
            <a:off x="2514600" y="3657600"/>
            <a:ext cx="609600" cy="609600"/>
          </a:xfrm>
          <a:prstGeom prst="ellipse">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1" u="none" strike="noStrike" cap="none" normalizeH="0" baseline="0" dirty="0" smtClean="0">
                <a:ln>
                  <a:noFill/>
                </a:ln>
                <a:solidFill>
                  <a:schemeClr val="bg1"/>
                </a:solidFill>
                <a:effectLst/>
                <a:latin typeface="Arial" charset="0"/>
              </a:rPr>
              <a:t>v</a:t>
            </a:r>
            <a:endParaRPr kumimoji="0" lang="zh-CN" altLang="en-US" sz="2400" b="0" i="1" u="none" strike="noStrike" cap="none" normalizeH="0" baseline="0" dirty="0" smtClean="0">
              <a:ln>
                <a:noFill/>
              </a:ln>
              <a:solidFill>
                <a:schemeClr val="bg1"/>
              </a:solidFill>
              <a:effectLst/>
              <a:latin typeface="Arial" charset="0"/>
            </a:endParaRPr>
          </a:p>
        </p:txBody>
      </p:sp>
      <p:sp>
        <p:nvSpPr>
          <p:cNvPr id="33" name="矩形 32"/>
          <p:cNvSpPr/>
          <p:nvPr/>
        </p:nvSpPr>
        <p:spPr bwMode="auto">
          <a:xfrm>
            <a:off x="304800" y="1752600"/>
            <a:ext cx="3124200" cy="2667000"/>
          </a:xfrm>
          <a:prstGeom prst="rect">
            <a:avLst/>
          </a:prstGeom>
          <a:noFill/>
          <a:ln w="38100" cap="flat" cmpd="sng" algn="ctr">
            <a:solidFill>
              <a:schemeClr val="accent1">
                <a:lumMod val="75000"/>
              </a:schemeClr>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1295400" y="4495800"/>
            <a:ext cx="1084785" cy="461665"/>
          </a:xfrm>
          <a:prstGeom prst="rect">
            <a:avLst/>
          </a:prstGeom>
          <a:noFill/>
        </p:spPr>
        <p:txBody>
          <a:bodyPr wrap="none" rtlCol="0">
            <a:spAutoFit/>
          </a:bodyPr>
          <a:lstStyle/>
          <a:p>
            <a:r>
              <a:rPr lang="en-US" altLang="zh-CN" sz="2400" b="1" i="1" dirty="0" smtClean="0">
                <a:solidFill>
                  <a:schemeClr val="accent1">
                    <a:lumMod val="75000"/>
                  </a:schemeClr>
                </a:solidFill>
              </a:rPr>
              <a:t>Trial </a:t>
            </a:r>
            <a:r>
              <a:rPr lang="en-US" altLang="zh-CN" sz="2400" b="1" dirty="0" smtClean="0">
                <a:solidFill>
                  <a:schemeClr val="accent1">
                    <a:lumMod val="75000"/>
                  </a:schemeClr>
                </a:solidFill>
              </a:rPr>
              <a:t>1</a:t>
            </a:r>
            <a:endParaRPr lang="zh-CN" altLang="en-US" sz="2400" b="1" dirty="0">
              <a:solidFill>
                <a:schemeClr val="accent1">
                  <a:lumMod val="75000"/>
                </a:schemeClr>
              </a:solidFill>
            </a:endParaRPr>
          </a:p>
        </p:txBody>
      </p:sp>
      <p:sp>
        <p:nvSpPr>
          <p:cNvPr id="36" name="TextBox 35"/>
          <p:cNvSpPr txBox="1"/>
          <p:nvPr/>
        </p:nvSpPr>
        <p:spPr>
          <a:xfrm>
            <a:off x="6400800" y="1752600"/>
            <a:ext cx="1622559" cy="400110"/>
          </a:xfrm>
          <a:prstGeom prst="rect">
            <a:avLst/>
          </a:prstGeom>
          <a:noFill/>
        </p:spPr>
        <p:txBody>
          <a:bodyPr wrap="none" rtlCol="0">
            <a:spAutoFit/>
          </a:bodyPr>
          <a:lstStyle/>
          <a:p>
            <a:r>
              <a:rPr lang="en-US" altLang="zh-CN" sz="2000" b="1" dirty="0" smtClean="0">
                <a:solidFill>
                  <a:srgbClr val="0070C0"/>
                </a:solidFill>
              </a:rPr>
              <a:t>Never Meet.</a:t>
            </a:r>
            <a:endParaRPr lang="zh-CN" altLang="en-US" sz="2000" b="1" dirty="0">
              <a:solidFill>
                <a:srgbClr val="0070C0"/>
              </a:solidFill>
            </a:endParaRPr>
          </a:p>
        </p:txBody>
      </p:sp>
      <p:sp>
        <p:nvSpPr>
          <p:cNvPr id="38" name="TextBox 37"/>
          <p:cNvSpPr txBox="1"/>
          <p:nvPr/>
        </p:nvSpPr>
        <p:spPr>
          <a:xfrm>
            <a:off x="3886200" y="2514600"/>
            <a:ext cx="697627" cy="707886"/>
          </a:xfrm>
          <a:prstGeom prst="rect">
            <a:avLst/>
          </a:prstGeom>
          <a:noFill/>
        </p:spPr>
        <p:txBody>
          <a:bodyPr wrap="none" rtlCol="0">
            <a:spAutoFit/>
          </a:bodyPr>
          <a:lstStyle/>
          <a:p>
            <a:r>
              <a:rPr lang="en-US" altLang="zh-CN" sz="4000" dirty="0" smtClean="0">
                <a:solidFill>
                  <a:schemeClr val="accent1">
                    <a:lumMod val="50000"/>
                  </a:schemeClr>
                </a:solidFill>
              </a:rPr>
              <a:t>…</a:t>
            </a:r>
            <a:endParaRPr lang="zh-CN" altLang="en-US" sz="4000" dirty="0">
              <a:solidFill>
                <a:schemeClr val="accent1">
                  <a:lumMod val="50000"/>
                </a:schemeClr>
              </a:solidFill>
            </a:endParaRPr>
          </a:p>
        </p:txBody>
      </p:sp>
      <p:sp>
        <p:nvSpPr>
          <p:cNvPr id="39" name="TextBox 38"/>
          <p:cNvSpPr txBox="1"/>
          <p:nvPr/>
        </p:nvSpPr>
        <p:spPr>
          <a:xfrm>
            <a:off x="3124200" y="4495800"/>
            <a:ext cx="1084785" cy="461665"/>
          </a:xfrm>
          <a:prstGeom prst="rect">
            <a:avLst/>
          </a:prstGeom>
          <a:noFill/>
        </p:spPr>
        <p:txBody>
          <a:bodyPr wrap="none" rtlCol="0">
            <a:spAutoFit/>
          </a:bodyPr>
          <a:lstStyle/>
          <a:p>
            <a:r>
              <a:rPr lang="en-US" altLang="zh-CN" sz="2400" b="1" i="1" dirty="0" smtClean="0">
                <a:solidFill>
                  <a:schemeClr val="accent1">
                    <a:lumMod val="75000"/>
                  </a:schemeClr>
                </a:solidFill>
              </a:rPr>
              <a:t>Trial </a:t>
            </a:r>
            <a:r>
              <a:rPr lang="en-US" altLang="zh-CN" sz="2400" b="1" dirty="0" smtClean="0">
                <a:solidFill>
                  <a:schemeClr val="accent1">
                    <a:lumMod val="75000"/>
                  </a:schemeClr>
                </a:solidFill>
              </a:rPr>
              <a:t>2</a:t>
            </a:r>
            <a:endParaRPr lang="zh-CN" altLang="en-US" sz="2400" b="1" dirty="0">
              <a:solidFill>
                <a:schemeClr val="accent1">
                  <a:lumMod val="75000"/>
                </a:schemeClr>
              </a:solidFill>
            </a:endParaRPr>
          </a:p>
        </p:txBody>
      </p:sp>
      <p:sp>
        <p:nvSpPr>
          <p:cNvPr id="41" name="椭圆 40"/>
          <p:cNvSpPr/>
          <p:nvPr/>
        </p:nvSpPr>
        <p:spPr bwMode="auto">
          <a:xfrm>
            <a:off x="6096000" y="20574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2" name="椭圆 41"/>
          <p:cNvSpPr/>
          <p:nvPr/>
        </p:nvSpPr>
        <p:spPr bwMode="auto">
          <a:xfrm>
            <a:off x="6096000" y="34290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4" name="椭圆 43"/>
          <p:cNvSpPr/>
          <p:nvPr/>
        </p:nvSpPr>
        <p:spPr bwMode="auto">
          <a:xfrm>
            <a:off x="7010400" y="28956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5" name="椭圆 44"/>
          <p:cNvSpPr/>
          <p:nvPr/>
        </p:nvSpPr>
        <p:spPr bwMode="auto">
          <a:xfrm>
            <a:off x="7772400" y="19812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endParaRPr lang="zh-CN" altLang="en-US" smtClean="0"/>
          </a:p>
        </p:txBody>
      </p:sp>
      <p:sp>
        <p:nvSpPr>
          <p:cNvPr id="46" name="椭圆 45"/>
          <p:cNvSpPr/>
          <p:nvPr/>
        </p:nvSpPr>
        <p:spPr bwMode="auto">
          <a:xfrm>
            <a:off x="7848600" y="3657600"/>
            <a:ext cx="609600" cy="609600"/>
          </a:xfrm>
          <a:prstGeom prst="ellipse">
            <a:avLst/>
          </a:prstGeom>
          <a:solidFill>
            <a:schemeClr val="tx1">
              <a:lumMod val="65000"/>
              <a:lumOff val="35000"/>
            </a:schemeClr>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50" name="直接箭头连接符 49"/>
          <p:cNvCxnSpPr>
            <a:stCxn id="41" idx="5"/>
            <a:endCxn id="44" idx="1"/>
          </p:cNvCxnSpPr>
          <p:nvPr/>
        </p:nvCxnSpPr>
        <p:spPr bwMode="auto">
          <a:xfrm rot="16200000" flipH="1">
            <a:off x="6654426" y="2539626"/>
            <a:ext cx="407148" cy="48334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51" name="直接箭头连接符 50"/>
          <p:cNvCxnSpPr>
            <a:endCxn id="41" idx="4"/>
          </p:cNvCxnSpPr>
          <p:nvPr/>
        </p:nvCxnSpPr>
        <p:spPr bwMode="auto">
          <a:xfrm rot="10800000">
            <a:off x="6400800" y="2667000"/>
            <a:ext cx="533400" cy="4572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52" name="直接箭头连接符 51"/>
          <p:cNvCxnSpPr>
            <a:stCxn id="42" idx="6"/>
            <a:endCxn id="46" idx="2"/>
          </p:cNvCxnSpPr>
          <p:nvPr/>
        </p:nvCxnSpPr>
        <p:spPr bwMode="auto">
          <a:xfrm>
            <a:off x="6705600" y="3733800"/>
            <a:ext cx="1143000" cy="2286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54" name="直接箭头连接符 53"/>
          <p:cNvCxnSpPr>
            <a:stCxn id="41" idx="3"/>
            <a:endCxn id="42" idx="0"/>
          </p:cNvCxnSpPr>
          <p:nvPr/>
        </p:nvCxnSpPr>
        <p:spPr bwMode="auto">
          <a:xfrm rot="16200000" flipH="1">
            <a:off x="5867400" y="2895600"/>
            <a:ext cx="851274" cy="215526"/>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55" name="直接箭头连接符 54"/>
          <p:cNvCxnSpPr/>
          <p:nvPr/>
        </p:nvCxnSpPr>
        <p:spPr bwMode="auto">
          <a:xfrm rot="10800000">
            <a:off x="6781800" y="2286000"/>
            <a:ext cx="914400" cy="158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56" name="直接箭头连接符 55"/>
          <p:cNvCxnSpPr/>
          <p:nvPr/>
        </p:nvCxnSpPr>
        <p:spPr bwMode="auto">
          <a:xfrm flipV="1">
            <a:off x="7543800" y="2590800"/>
            <a:ext cx="381000" cy="3048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57" name="直接箭头连接符 56"/>
          <p:cNvCxnSpPr>
            <a:stCxn id="45" idx="4"/>
            <a:endCxn id="46" idx="0"/>
          </p:cNvCxnSpPr>
          <p:nvPr/>
        </p:nvCxnSpPr>
        <p:spPr bwMode="auto">
          <a:xfrm rot="16200000" flipH="1">
            <a:off x="7581900" y="3086100"/>
            <a:ext cx="1066800" cy="762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60" name="直接箭头连接符 59"/>
          <p:cNvCxnSpPr>
            <a:stCxn id="46" idx="1"/>
            <a:endCxn id="44" idx="5"/>
          </p:cNvCxnSpPr>
          <p:nvPr/>
        </p:nvCxnSpPr>
        <p:spPr bwMode="auto">
          <a:xfrm rot="16200000" flipV="1">
            <a:off x="7568826" y="3377826"/>
            <a:ext cx="330948" cy="407148"/>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cxnSp>
        <p:nvCxnSpPr>
          <p:cNvPr id="61" name="直接箭头连接符 60"/>
          <p:cNvCxnSpPr>
            <a:stCxn id="46" idx="7"/>
            <a:endCxn id="45" idx="5"/>
          </p:cNvCxnSpPr>
          <p:nvPr/>
        </p:nvCxnSpPr>
        <p:spPr bwMode="auto">
          <a:xfrm rot="16200000" flipV="1">
            <a:off x="7708152" y="3086100"/>
            <a:ext cx="1245348" cy="76200"/>
          </a:xfrm>
          <a:prstGeom prst="straightConnector1">
            <a:avLst/>
          </a:prstGeom>
          <a:solidFill>
            <a:schemeClr val="accent1"/>
          </a:solidFill>
          <a:ln w="38100" cap="flat" cmpd="sng" algn="ctr">
            <a:solidFill>
              <a:schemeClr val="tx1">
                <a:lumMod val="65000"/>
                <a:lumOff val="35000"/>
              </a:schemeClr>
            </a:solidFill>
            <a:prstDash val="solid"/>
            <a:round/>
            <a:headEnd type="none" w="med" len="med"/>
            <a:tailEnd type="arrow" w="lg" len="lg"/>
          </a:ln>
          <a:effectLst/>
        </p:spPr>
      </p:cxnSp>
      <p:sp>
        <p:nvSpPr>
          <p:cNvPr id="62" name="椭圆 61"/>
          <p:cNvSpPr/>
          <p:nvPr/>
        </p:nvSpPr>
        <p:spPr bwMode="auto">
          <a:xfrm>
            <a:off x="6096000" y="2057400"/>
            <a:ext cx="609600" cy="609600"/>
          </a:xfrm>
          <a:prstGeom prst="ellipse">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1" u="none" strike="noStrike" cap="none" normalizeH="0" baseline="0" dirty="0" smtClean="0">
                <a:ln>
                  <a:noFill/>
                </a:ln>
                <a:solidFill>
                  <a:schemeClr val="bg1"/>
                </a:solidFill>
                <a:effectLst/>
                <a:latin typeface="Arial" charset="0"/>
              </a:rPr>
              <a:t>u</a:t>
            </a:r>
            <a:endParaRPr kumimoji="0" lang="zh-CN" altLang="en-US" sz="2400" b="0" i="1" u="none" strike="noStrike" cap="none" normalizeH="0" baseline="0" dirty="0" smtClean="0">
              <a:ln>
                <a:noFill/>
              </a:ln>
              <a:solidFill>
                <a:schemeClr val="bg1"/>
              </a:solidFill>
              <a:effectLst/>
              <a:latin typeface="Arial" charset="0"/>
            </a:endParaRPr>
          </a:p>
        </p:txBody>
      </p:sp>
      <p:sp>
        <p:nvSpPr>
          <p:cNvPr id="63" name="椭圆 62"/>
          <p:cNvSpPr/>
          <p:nvPr/>
        </p:nvSpPr>
        <p:spPr bwMode="auto">
          <a:xfrm>
            <a:off x="7848600" y="3657600"/>
            <a:ext cx="609600" cy="609600"/>
          </a:xfrm>
          <a:prstGeom prst="ellipse">
            <a:avLst/>
          </a:prstGeom>
          <a:solidFill>
            <a:srgbClr val="0070C0"/>
          </a:solidFill>
          <a:ln w="9525" cap="flat" cmpd="sng" algn="ctr">
            <a:no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1" u="none" strike="noStrike" cap="none" normalizeH="0" baseline="0" dirty="0" smtClean="0">
                <a:ln>
                  <a:noFill/>
                </a:ln>
                <a:solidFill>
                  <a:schemeClr val="bg1"/>
                </a:solidFill>
                <a:effectLst/>
                <a:latin typeface="Arial" charset="0"/>
              </a:rPr>
              <a:t>v</a:t>
            </a:r>
            <a:endParaRPr kumimoji="0" lang="zh-CN" altLang="en-US" sz="2400" b="0" i="1" u="none" strike="noStrike" cap="none" normalizeH="0" baseline="0" dirty="0" smtClean="0">
              <a:ln>
                <a:noFill/>
              </a:ln>
              <a:solidFill>
                <a:schemeClr val="bg1"/>
              </a:solidFill>
              <a:effectLst/>
              <a:latin typeface="Arial" charset="0"/>
            </a:endParaRPr>
          </a:p>
        </p:txBody>
      </p:sp>
      <p:sp>
        <p:nvSpPr>
          <p:cNvPr id="64" name="矩形 63"/>
          <p:cNvSpPr/>
          <p:nvPr/>
        </p:nvSpPr>
        <p:spPr bwMode="auto">
          <a:xfrm>
            <a:off x="5638800" y="1752600"/>
            <a:ext cx="3124200" cy="2667000"/>
          </a:xfrm>
          <a:prstGeom prst="rect">
            <a:avLst/>
          </a:prstGeom>
          <a:noFill/>
          <a:ln w="38100" cap="flat" cmpd="sng" algn="ctr">
            <a:solidFill>
              <a:schemeClr val="accent1">
                <a:lumMod val="75000"/>
              </a:schemeClr>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5" name="TextBox 64"/>
          <p:cNvSpPr txBox="1"/>
          <p:nvPr/>
        </p:nvSpPr>
        <p:spPr>
          <a:xfrm>
            <a:off x="6781800" y="4491335"/>
            <a:ext cx="1100814" cy="461665"/>
          </a:xfrm>
          <a:prstGeom prst="rect">
            <a:avLst/>
          </a:prstGeom>
          <a:noFill/>
        </p:spPr>
        <p:txBody>
          <a:bodyPr wrap="none" rtlCol="0">
            <a:spAutoFit/>
          </a:bodyPr>
          <a:lstStyle/>
          <a:p>
            <a:r>
              <a:rPr lang="en-US" altLang="zh-CN" sz="2400" b="1" i="1" dirty="0" smtClean="0">
                <a:solidFill>
                  <a:schemeClr val="accent1">
                    <a:lumMod val="75000"/>
                  </a:schemeClr>
                </a:solidFill>
              </a:rPr>
              <a:t>Trial n</a:t>
            </a:r>
            <a:endParaRPr lang="zh-CN" altLang="en-US" sz="2400" b="1" dirty="0">
              <a:solidFill>
                <a:schemeClr val="accent1">
                  <a:lumMod val="75000"/>
                </a:schemeClr>
              </a:solidFill>
            </a:endParaRPr>
          </a:p>
        </p:txBody>
      </p:sp>
      <p:sp>
        <p:nvSpPr>
          <p:cNvPr id="66" name="TextBox 65"/>
          <p:cNvSpPr txBox="1"/>
          <p:nvPr/>
        </p:nvSpPr>
        <p:spPr>
          <a:xfrm>
            <a:off x="1600200" y="1752600"/>
            <a:ext cx="923650" cy="400110"/>
          </a:xfrm>
          <a:prstGeom prst="rect">
            <a:avLst/>
          </a:prstGeom>
          <a:noFill/>
        </p:spPr>
        <p:txBody>
          <a:bodyPr wrap="none" rtlCol="0">
            <a:spAutoFit/>
          </a:bodyPr>
          <a:lstStyle/>
          <a:p>
            <a:r>
              <a:rPr lang="en-US" altLang="zh-CN" sz="2000" b="1" dirty="0" smtClean="0">
                <a:solidFill>
                  <a:srgbClr val="C00000"/>
                </a:solidFill>
              </a:rPr>
              <a:t>Meet !</a:t>
            </a:r>
            <a:endParaRPr lang="zh-CN" altLang="en-US" sz="2000" b="1" dirty="0">
              <a:solidFill>
                <a:srgbClr val="C00000"/>
              </a:solidFill>
            </a:endParaRPr>
          </a:p>
        </p:txBody>
      </p:sp>
      <p:pic>
        <p:nvPicPr>
          <p:cNvPr id="2050" name="Picture 2"/>
          <p:cNvPicPr>
            <a:picLocks noChangeAspect="1" noChangeArrowheads="1"/>
          </p:cNvPicPr>
          <p:nvPr/>
        </p:nvPicPr>
        <p:blipFill>
          <a:blip r:embed="rId3"/>
          <a:srcRect/>
          <a:stretch>
            <a:fillRect/>
          </a:stretch>
        </p:blipFill>
        <p:spPr bwMode="auto">
          <a:xfrm>
            <a:off x="2667000" y="5029200"/>
            <a:ext cx="3400425" cy="971550"/>
          </a:xfrm>
          <a:prstGeom prst="rect">
            <a:avLst/>
          </a:prstGeom>
          <a:noFill/>
          <a:ln w="9525">
            <a:noFill/>
            <a:miter lim="800000"/>
            <a:headEnd/>
            <a:tailEnd/>
          </a:ln>
          <a:effectLst/>
        </p:spPr>
      </p:pic>
      <p:grpSp>
        <p:nvGrpSpPr>
          <p:cNvPr id="68" name="组合 67"/>
          <p:cNvGrpSpPr/>
          <p:nvPr/>
        </p:nvGrpSpPr>
        <p:grpSpPr>
          <a:xfrm>
            <a:off x="776326" y="6248400"/>
            <a:ext cx="7529474" cy="556832"/>
            <a:chOff x="776326" y="6248400"/>
            <a:chExt cx="7529474" cy="556832"/>
          </a:xfrm>
        </p:grpSpPr>
        <p:pic>
          <p:nvPicPr>
            <p:cNvPr id="69" name="Picture 5" descr="Full_Colour_Thum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70" name="Picture 8"/>
            <p:cNvPicPr>
              <a:picLocks noChangeAspect="1" noChangeArrowheads="1"/>
            </p:cNvPicPr>
            <p:nvPr/>
          </p:nvPicPr>
          <p:blipFill>
            <a:blip r:embed="rId5"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71" name="Picture 2"/>
            <p:cNvPicPr>
              <a:picLocks noChangeAspect="1" noChangeArrowheads="1"/>
            </p:cNvPicPr>
            <p:nvPr/>
          </p:nvPicPr>
          <p:blipFill>
            <a:blip r:embed="rId6"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72" name="Picture 5" descr="https://static1.squarespace.com/static/56fc095fb09f955b2a4a5490/56fc09d18a65e237645f90c9/56fc0c30f85082da5e626da2/1461767833992/University+of+Helsinki.png"/>
            <p:cNvPicPr>
              <a:picLocks noChangeAspect="1" noChangeArrowheads="1"/>
            </p:cNvPicPr>
            <p:nvPr/>
          </p:nvPicPr>
          <p:blipFill>
            <a:blip r:embed="rId7" cstate="print"/>
            <a:srcRect/>
            <a:stretch>
              <a:fillRect/>
            </a:stretch>
          </p:blipFill>
          <p:spPr bwMode="auto">
            <a:xfrm>
              <a:off x="6446520" y="6248400"/>
              <a:ext cx="732282" cy="550926"/>
            </a:xfrm>
            <a:prstGeom prst="rect">
              <a:avLst/>
            </a:prstGeom>
            <a:noFill/>
          </p:spPr>
        </p:pic>
      </p:grpSp>
      <p:sp>
        <p:nvSpPr>
          <p:cNvPr id="73"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0C58F3B6-7736-481F-A103-1BCCB02E535B}" type="slidenum">
              <a:rPr lang="en-US" altLang="en-US"/>
              <a:pPr>
                <a:defRPr/>
              </a:pPr>
              <a:t>8</a:t>
            </a:fld>
            <a:endParaRPr lang="en-US" altLang="en-US"/>
          </a:p>
        </p:txBody>
      </p:sp>
      <p:sp>
        <p:nvSpPr>
          <p:cNvPr id="7172" name="Rectangle 2"/>
          <p:cNvSpPr>
            <a:spLocks noGrp="1" noChangeArrowheads="1"/>
          </p:cNvSpPr>
          <p:nvPr>
            <p:ph type="title"/>
          </p:nvPr>
        </p:nvSpPr>
        <p:spPr/>
        <p:txBody>
          <a:bodyPr/>
          <a:lstStyle/>
          <a:p>
            <a:pPr eaLnBrk="1" hangingPunct="1"/>
            <a:r>
              <a:rPr lang="en-US" altLang="zh-CN" sz="4000" dirty="0" smtClean="0">
                <a:ea typeface="宋体" pitchFamily="2" charset="-122"/>
              </a:rPr>
              <a:t>The Monte Carlo (MC) Algorithm</a:t>
            </a:r>
          </a:p>
        </p:txBody>
      </p:sp>
      <p:sp>
        <p:nvSpPr>
          <p:cNvPr id="7173" name="Rectangle 9"/>
          <p:cNvSpPr>
            <a:spLocks noGrp="1" noChangeArrowheads="1"/>
          </p:cNvSpPr>
          <p:nvPr>
            <p:ph type="body" idx="1"/>
          </p:nvPr>
        </p:nvSpPr>
        <p:spPr>
          <a:xfrm>
            <a:off x="457200" y="1295400"/>
            <a:ext cx="8229600" cy="4530725"/>
          </a:xfrm>
        </p:spPr>
        <p:txBody>
          <a:bodyPr/>
          <a:lstStyle/>
          <a:p>
            <a:pPr lvl="1" eaLnBrk="1" hangingPunct="1"/>
            <a:r>
              <a:rPr lang="en-US" altLang="zh-CN" dirty="0" smtClean="0">
                <a:ea typeface="宋体" pitchFamily="2" charset="-122"/>
              </a:rPr>
              <a:t>Single source</a:t>
            </a:r>
            <a:r>
              <a:rPr lang="en-US" altLang="zh-CN" b="1" dirty="0" smtClean="0">
                <a:ea typeface="宋体" pitchFamily="2" charset="-122"/>
              </a:rPr>
              <a:t>/</a:t>
            </a:r>
            <a:r>
              <a:rPr lang="en-US" altLang="zh-CN" dirty="0" smtClean="0">
                <a:ea typeface="宋体" pitchFamily="2" charset="-122"/>
              </a:rPr>
              <a:t>Top-k query (given </a:t>
            </a:r>
            <a:r>
              <a:rPr lang="en-US" altLang="zh-CN" i="1" dirty="0" smtClean="0">
                <a:ea typeface="宋体" pitchFamily="2" charset="-122"/>
              </a:rPr>
              <a:t>u</a:t>
            </a:r>
            <a:r>
              <a:rPr lang="en-US" altLang="zh-CN" dirty="0" smtClean="0">
                <a:ea typeface="宋体" pitchFamily="2" charset="-122"/>
              </a:rPr>
              <a:t>, query </a:t>
            </a:r>
            <a:r>
              <a:rPr lang="en-US" altLang="zh-CN" dirty="0" smtClean="0">
                <a:solidFill>
                  <a:srgbClr val="C00000"/>
                </a:solidFill>
                <a:ea typeface="宋体" pitchFamily="2" charset="-122"/>
              </a:rPr>
              <a:t>all</a:t>
            </a:r>
            <a:r>
              <a:rPr lang="en-US" altLang="zh-CN" dirty="0" smtClean="0">
                <a:ea typeface="宋体" pitchFamily="2" charset="-122"/>
              </a:rPr>
              <a:t> </a:t>
            </a:r>
            <a:r>
              <a:rPr lang="en-US" altLang="zh-CN" i="1" dirty="0" smtClean="0">
                <a:ea typeface="宋体" pitchFamily="2" charset="-122"/>
              </a:rPr>
              <a:t>v</a:t>
            </a:r>
            <a:r>
              <a:rPr lang="en-US" altLang="zh-CN" dirty="0" smtClean="0">
                <a:ea typeface="宋体" pitchFamily="2" charset="-122"/>
              </a:rPr>
              <a:t>)</a:t>
            </a:r>
          </a:p>
        </p:txBody>
      </p:sp>
      <p:cxnSp>
        <p:nvCxnSpPr>
          <p:cNvPr id="7174" name="AutoShape 10"/>
          <p:cNvCxnSpPr>
            <a:cxnSpLocks noChangeShapeType="1"/>
            <a:stCxn id="7173" idx="0"/>
            <a:endCxn id="7173"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sp>
        <p:nvSpPr>
          <p:cNvPr id="11" name="TextBox 10"/>
          <p:cNvSpPr txBox="1"/>
          <p:nvPr/>
        </p:nvSpPr>
        <p:spPr>
          <a:xfrm>
            <a:off x="1676400" y="2057400"/>
            <a:ext cx="5678157" cy="1384995"/>
          </a:xfrm>
          <a:prstGeom prst="rect">
            <a:avLst/>
          </a:prstGeom>
          <a:noFill/>
          <a:ln>
            <a:solidFill>
              <a:schemeClr val="accent1">
                <a:lumMod val="75000"/>
              </a:schemeClr>
            </a:solidFill>
          </a:ln>
        </p:spPr>
        <p:txBody>
          <a:bodyPr wrap="none" rtlCol="0">
            <a:spAutoFit/>
          </a:bodyPr>
          <a:lstStyle/>
          <a:p>
            <a:endParaRPr lang="en-US" altLang="zh-CN" sz="2800" i="1" dirty="0" smtClean="0">
              <a:solidFill>
                <a:srgbClr val="C00000"/>
              </a:solidFill>
            </a:endParaRPr>
          </a:p>
          <a:p>
            <a:r>
              <a:rPr lang="en-US" altLang="zh-CN" sz="2800" i="1" dirty="0" smtClean="0">
                <a:solidFill>
                  <a:srgbClr val="C00000"/>
                </a:solidFill>
              </a:rPr>
              <a:t># walk pair generated = </a:t>
            </a:r>
            <a:r>
              <a:rPr lang="en-US" altLang="zh-CN" sz="2800" dirty="0" smtClean="0">
                <a:solidFill>
                  <a:srgbClr val="C00000"/>
                </a:solidFill>
              </a:rPr>
              <a:t>|</a:t>
            </a:r>
            <a:r>
              <a:rPr lang="en-US" altLang="zh-CN" sz="2800" i="1" dirty="0" smtClean="0">
                <a:solidFill>
                  <a:srgbClr val="C00000"/>
                </a:solidFill>
              </a:rPr>
              <a:t>V</a:t>
            </a:r>
            <a:r>
              <a:rPr lang="en-US" altLang="zh-CN" sz="2800" dirty="0" smtClean="0">
                <a:solidFill>
                  <a:srgbClr val="C00000"/>
                </a:solidFill>
              </a:rPr>
              <a:t>| * # </a:t>
            </a:r>
            <a:r>
              <a:rPr lang="en-US" altLang="zh-CN" sz="2800" i="1" dirty="0" smtClean="0">
                <a:solidFill>
                  <a:srgbClr val="C00000"/>
                </a:solidFill>
              </a:rPr>
              <a:t>trial</a:t>
            </a:r>
          </a:p>
          <a:p>
            <a:endParaRPr lang="zh-CN" altLang="en-US" sz="2800" dirty="0">
              <a:solidFill>
                <a:srgbClr val="C00000"/>
              </a:solidFill>
            </a:endParaRPr>
          </a:p>
        </p:txBody>
      </p:sp>
      <p:sp>
        <p:nvSpPr>
          <p:cNvPr id="12" name="TextBox 11"/>
          <p:cNvSpPr txBox="1"/>
          <p:nvPr/>
        </p:nvSpPr>
        <p:spPr>
          <a:xfrm>
            <a:off x="1676400" y="4724400"/>
            <a:ext cx="5678157" cy="1200329"/>
          </a:xfrm>
          <a:prstGeom prst="rect">
            <a:avLst/>
          </a:prstGeom>
          <a:noFill/>
          <a:ln>
            <a:solidFill>
              <a:srgbClr val="0070C0"/>
            </a:solidFill>
          </a:ln>
        </p:spPr>
        <p:txBody>
          <a:bodyPr wrap="square" rtlCol="0">
            <a:spAutoFit/>
          </a:bodyPr>
          <a:lstStyle/>
          <a:p>
            <a:r>
              <a:rPr lang="en-US" altLang="zh-CN" sz="2400" u="sng" dirty="0" smtClean="0">
                <a:solidFill>
                  <a:srgbClr val="0070C0"/>
                </a:solidFill>
              </a:rPr>
              <a:t>Answer size </a:t>
            </a:r>
          </a:p>
          <a:p>
            <a:r>
              <a:rPr lang="en-US" altLang="zh-CN" sz="2400" i="1" dirty="0" smtClean="0">
                <a:solidFill>
                  <a:srgbClr val="0070C0"/>
                </a:solidFill>
              </a:rPr>
              <a:t>O</a:t>
            </a:r>
            <a:r>
              <a:rPr lang="en-US" altLang="zh-CN" sz="2400" dirty="0" smtClean="0">
                <a:solidFill>
                  <a:srgbClr val="0070C0"/>
                </a:solidFill>
              </a:rPr>
              <a:t>(|</a:t>
            </a:r>
            <a:r>
              <a:rPr lang="en-US" altLang="zh-CN" sz="2400" i="1" dirty="0" smtClean="0">
                <a:solidFill>
                  <a:srgbClr val="0070C0"/>
                </a:solidFill>
              </a:rPr>
              <a:t>V</a:t>
            </a:r>
            <a:r>
              <a:rPr lang="en-US" altLang="zh-CN" sz="2400" dirty="0" smtClean="0">
                <a:solidFill>
                  <a:srgbClr val="0070C0"/>
                </a:solidFill>
              </a:rPr>
              <a:t>|) for single source query,</a:t>
            </a:r>
          </a:p>
          <a:p>
            <a:r>
              <a:rPr lang="en-US" altLang="zh-CN" sz="2400" dirty="0" smtClean="0">
                <a:solidFill>
                  <a:srgbClr val="0070C0"/>
                </a:solidFill>
              </a:rPr>
              <a:t>and </a:t>
            </a:r>
            <a:r>
              <a:rPr lang="en-US" altLang="zh-CN" sz="2400" i="1" dirty="0" smtClean="0">
                <a:solidFill>
                  <a:srgbClr val="0070C0"/>
                </a:solidFill>
              </a:rPr>
              <a:t>O</a:t>
            </a:r>
            <a:r>
              <a:rPr lang="en-US" altLang="zh-CN" sz="2400" dirty="0" smtClean="0">
                <a:solidFill>
                  <a:srgbClr val="0070C0"/>
                </a:solidFill>
              </a:rPr>
              <a:t>(</a:t>
            </a:r>
            <a:r>
              <a:rPr lang="en-US" altLang="zh-CN" sz="2400" i="1" dirty="0" smtClean="0">
                <a:solidFill>
                  <a:srgbClr val="0070C0"/>
                </a:solidFill>
              </a:rPr>
              <a:t>k</a:t>
            </a:r>
            <a:r>
              <a:rPr lang="en-US" altLang="zh-CN" sz="2400" dirty="0" smtClean="0">
                <a:solidFill>
                  <a:srgbClr val="0070C0"/>
                </a:solidFill>
              </a:rPr>
              <a:t>) for top-</a:t>
            </a:r>
            <a:r>
              <a:rPr lang="en-US" altLang="zh-CN" sz="2400" i="1" dirty="0" smtClean="0">
                <a:solidFill>
                  <a:srgbClr val="0070C0"/>
                </a:solidFill>
              </a:rPr>
              <a:t>k</a:t>
            </a:r>
            <a:r>
              <a:rPr lang="en-US" altLang="zh-CN" sz="2400" dirty="0" smtClean="0">
                <a:solidFill>
                  <a:srgbClr val="0070C0"/>
                </a:solidFill>
              </a:rPr>
              <a:t> query!</a:t>
            </a:r>
            <a:endParaRPr lang="zh-CN" altLang="en-US" sz="2400" dirty="0">
              <a:solidFill>
                <a:srgbClr val="0070C0"/>
              </a:solidFill>
            </a:endParaRPr>
          </a:p>
        </p:txBody>
      </p:sp>
      <p:sp>
        <p:nvSpPr>
          <p:cNvPr id="13" name="下箭头 12"/>
          <p:cNvSpPr/>
          <p:nvPr/>
        </p:nvSpPr>
        <p:spPr bwMode="auto">
          <a:xfrm>
            <a:off x="4191000" y="3505200"/>
            <a:ext cx="609600" cy="1143000"/>
          </a:xfrm>
          <a:prstGeom prst="downArrow">
            <a:avLst/>
          </a:prstGeom>
          <a:noFill/>
          <a:ln w="38100" cap="flat" cmpd="sng" algn="ctr">
            <a:solidFill>
              <a:srgbClr val="0070C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4" name="爆炸形 2 13"/>
          <p:cNvSpPr/>
          <p:nvPr/>
        </p:nvSpPr>
        <p:spPr bwMode="auto">
          <a:xfrm>
            <a:off x="4953000" y="2895600"/>
            <a:ext cx="1066800" cy="990600"/>
          </a:xfrm>
          <a:prstGeom prst="irregularSeal2">
            <a:avLst/>
          </a:prstGeom>
          <a:solidFill>
            <a:schemeClr val="accent1"/>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dirty="0" smtClean="0">
                <a:ln>
                  <a:noFill/>
                </a:ln>
                <a:solidFill>
                  <a:schemeClr val="tx1"/>
                </a:solidFill>
                <a:effectLst/>
                <a:latin typeface="Times New Roman" pitchFamily="18" charset="0"/>
                <a:cs typeface="Times New Roman" pitchFamily="18" charset="0"/>
              </a:rPr>
              <a:t>n</a:t>
            </a:r>
            <a:endParaRPr kumimoji="0" lang="zh-CN" altLang="en-US" sz="2800" b="1"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爆炸形 2 14"/>
          <p:cNvSpPr/>
          <p:nvPr/>
        </p:nvSpPr>
        <p:spPr bwMode="auto">
          <a:xfrm>
            <a:off x="5791200" y="2895600"/>
            <a:ext cx="3352800" cy="1295400"/>
          </a:xfrm>
          <a:prstGeom prst="irregularSeal2">
            <a:avLst/>
          </a:prstGeom>
          <a:solidFill>
            <a:schemeClr val="accent1"/>
          </a:solidFill>
          <a:ln w="9525" cap="flat" cmpd="sng" algn="ctr">
            <a:solidFill>
              <a:schemeClr val="tx1"/>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1" i="1" u="none" strike="noStrike" cap="none" normalizeH="0" baseline="0" dirty="0" smtClean="0">
                <a:ln>
                  <a:noFill/>
                </a:ln>
                <a:solidFill>
                  <a:schemeClr val="tx1"/>
                </a:solidFill>
                <a:effectLst/>
                <a:latin typeface="Times New Roman" pitchFamily="18" charset="0"/>
                <a:cs typeface="Times New Roman" pitchFamily="18" charset="0"/>
              </a:rPr>
              <a:t>O</a:t>
            </a:r>
            <a:r>
              <a:rPr kumimoji="0" lang="en-US" altLang="zh-CN" sz="2400" b="1" u="none" strike="noStrike" cap="none" normalizeH="0" baseline="0" dirty="0" smtClean="0">
                <a:ln>
                  <a:noFill/>
                </a:ln>
                <a:solidFill>
                  <a:schemeClr val="tx1"/>
                </a:solidFill>
                <a:effectLst/>
                <a:latin typeface="Times New Roman" pitchFamily="18" charset="0"/>
                <a:cs typeface="Times New Roman" pitchFamily="18" charset="0"/>
              </a:rPr>
              <a:t>(log</a:t>
            </a:r>
            <a:r>
              <a:rPr kumimoji="0" lang="en-US" altLang="zh-CN" sz="2400" b="1" i="1" u="none" strike="noStrike" cap="none" normalizeH="0" baseline="0" dirty="0" smtClean="0">
                <a:ln>
                  <a:noFill/>
                </a:ln>
                <a:solidFill>
                  <a:schemeClr val="tx1"/>
                </a:solidFill>
                <a:effectLst/>
                <a:latin typeface="Times New Roman" pitchFamily="18" charset="0"/>
                <a:cs typeface="Times New Roman" pitchFamily="18" charset="0"/>
              </a:rPr>
              <a:t>n/</a:t>
            </a:r>
            <a:r>
              <a:rPr kumimoji="0" lang="el-GR" altLang="zh-CN" sz="2400" b="1" i="1"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US" altLang="zh-CN" sz="2400" b="1"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altLang="zh-CN" sz="2400" b="1" u="none" strike="noStrike" cap="none" normalizeH="0" dirty="0" smtClean="0">
                <a:ln>
                  <a:noFill/>
                </a:ln>
                <a:solidFill>
                  <a:schemeClr val="tx1"/>
                </a:solidFill>
                <a:effectLst/>
                <a:latin typeface="Times New Roman" pitchFamily="18" charset="0"/>
                <a:cs typeface="Times New Roman" pitchFamily="18" charset="0"/>
              </a:rPr>
              <a:t>)</a:t>
            </a:r>
            <a:endParaRPr kumimoji="0" lang="zh-CN" altLang="en-US" sz="2400" b="1" u="none" strike="noStrike" cap="none" normalizeH="0" dirty="0" smtClean="0">
              <a:ln>
                <a:noFill/>
              </a:ln>
              <a:solidFill>
                <a:schemeClr val="tx1"/>
              </a:solidFill>
              <a:effectLst/>
              <a:latin typeface="Times New Roman" pitchFamily="18" charset="0"/>
              <a:cs typeface="Times New Roman" pitchFamily="18" charset="0"/>
            </a:endParaRPr>
          </a:p>
        </p:txBody>
      </p:sp>
      <p:grpSp>
        <p:nvGrpSpPr>
          <p:cNvPr id="16" name="组合 15"/>
          <p:cNvGrpSpPr/>
          <p:nvPr/>
        </p:nvGrpSpPr>
        <p:grpSpPr>
          <a:xfrm>
            <a:off x="776326" y="6248400"/>
            <a:ext cx="7529474" cy="556832"/>
            <a:chOff x="776326" y="6248400"/>
            <a:chExt cx="7529474" cy="556832"/>
          </a:xfrm>
        </p:grpSpPr>
        <p:pic>
          <p:nvPicPr>
            <p:cNvPr id="17"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8"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9"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20"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21"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12"/>
          </p:nvPr>
        </p:nvSpPr>
        <p:spPr/>
        <p:txBody>
          <a:bodyPr/>
          <a:lstStyle/>
          <a:p>
            <a:pPr>
              <a:defRPr/>
            </a:pPr>
            <a:fld id="{0C58F3B6-7736-481F-A103-1BCCB02E535B}" type="slidenum">
              <a:rPr lang="en-US" altLang="en-US"/>
              <a:pPr>
                <a:defRPr/>
              </a:pPr>
              <a:t>9</a:t>
            </a:fld>
            <a:endParaRPr lang="en-US" altLang="en-US"/>
          </a:p>
        </p:txBody>
      </p:sp>
      <p:sp>
        <p:nvSpPr>
          <p:cNvPr id="7172" name="Rectangle 2"/>
          <p:cNvSpPr>
            <a:spLocks noGrp="1" noChangeArrowheads="1"/>
          </p:cNvSpPr>
          <p:nvPr>
            <p:ph type="title"/>
          </p:nvPr>
        </p:nvSpPr>
        <p:spPr>
          <a:xfrm>
            <a:off x="457200" y="277813"/>
            <a:ext cx="8686800" cy="1139825"/>
          </a:xfrm>
        </p:spPr>
        <p:txBody>
          <a:bodyPr/>
          <a:lstStyle/>
          <a:p>
            <a:pPr eaLnBrk="1" hangingPunct="1"/>
            <a:r>
              <a:rPr lang="en-US" altLang="zh-CN" sz="4000" dirty="0" smtClean="0">
                <a:ea typeface="宋体" pitchFamily="2" charset="-122"/>
              </a:rPr>
              <a:t>State-of-the-arts for Single Source/Top-</a:t>
            </a:r>
            <a:r>
              <a:rPr lang="en-US" altLang="zh-CN" sz="4000" i="1" dirty="0" smtClean="0">
                <a:ea typeface="宋体" pitchFamily="2" charset="-122"/>
              </a:rPr>
              <a:t>k</a:t>
            </a:r>
          </a:p>
        </p:txBody>
      </p:sp>
      <p:cxnSp>
        <p:nvCxnSpPr>
          <p:cNvPr id="7174" name="AutoShape 10"/>
          <p:cNvCxnSpPr>
            <a:cxnSpLocks noChangeShapeType="1"/>
            <a:endCxn id="7173" idx="0"/>
          </p:cNvCxnSpPr>
          <p:nvPr/>
        </p:nvCxnSpPr>
        <p:spPr bwMode="auto">
          <a:xfrm>
            <a:off x="4572000" y="1295400"/>
            <a:ext cx="0" cy="0"/>
          </a:xfrm>
          <a:prstGeom prst="straightConnector1">
            <a:avLst/>
          </a:prstGeom>
          <a:noFill/>
          <a:ln w="9525">
            <a:solidFill>
              <a:schemeClr val="tx1"/>
            </a:solidFill>
            <a:round/>
            <a:headEnd type="triangle" w="med" len="med"/>
            <a:tailEnd type="triangle" w="sm" len="lg"/>
          </a:ln>
        </p:spPr>
      </p:cxnSp>
      <p:grpSp>
        <p:nvGrpSpPr>
          <p:cNvPr id="2" name="组合 15"/>
          <p:cNvGrpSpPr/>
          <p:nvPr/>
        </p:nvGrpSpPr>
        <p:grpSpPr>
          <a:xfrm>
            <a:off x="776326" y="6248400"/>
            <a:ext cx="7529474" cy="556832"/>
            <a:chOff x="776326" y="6248400"/>
            <a:chExt cx="7529474" cy="556832"/>
          </a:xfrm>
        </p:grpSpPr>
        <p:pic>
          <p:nvPicPr>
            <p:cNvPr id="17" name="Picture 5" descr="Full_Colour_Thum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9286" y="6281166"/>
              <a:ext cx="915314" cy="507346"/>
            </a:xfrm>
            <a:prstGeom prst="rect">
              <a:avLst/>
            </a:prstGeom>
            <a:noFill/>
            <a:ln w="9525">
              <a:noFill/>
              <a:miter lim="800000"/>
              <a:headEnd/>
              <a:tailEnd/>
            </a:ln>
          </p:spPr>
        </p:pic>
        <p:pic>
          <p:nvPicPr>
            <p:cNvPr id="18" name="Picture 8"/>
            <p:cNvPicPr>
              <a:picLocks noChangeAspect="1" noChangeArrowheads="1"/>
            </p:cNvPicPr>
            <p:nvPr/>
          </p:nvPicPr>
          <p:blipFill>
            <a:blip r:embed="rId4" cstate="print"/>
            <a:srcRect/>
            <a:stretch>
              <a:fillRect/>
            </a:stretch>
          </p:blipFill>
          <p:spPr bwMode="auto">
            <a:xfrm>
              <a:off x="776326" y="6281166"/>
              <a:ext cx="769430" cy="524066"/>
            </a:xfrm>
            <a:prstGeom prst="rect">
              <a:avLst/>
            </a:prstGeom>
            <a:noFill/>
            <a:ln w="9525" algn="ctr">
              <a:noFill/>
              <a:miter lim="800000"/>
              <a:headEnd/>
              <a:tailEnd type="none" w="sm" len="lg"/>
            </a:ln>
          </p:spPr>
        </p:pic>
        <p:pic>
          <p:nvPicPr>
            <p:cNvPr id="19" name="Picture 2"/>
            <p:cNvPicPr>
              <a:picLocks noChangeAspect="1" noChangeArrowheads="1"/>
            </p:cNvPicPr>
            <p:nvPr/>
          </p:nvPicPr>
          <p:blipFill>
            <a:blip r:embed="rId5" cstate="print"/>
            <a:srcRect/>
            <a:stretch>
              <a:fillRect/>
            </a:stretch>
          </p:blipFill>
          <p:spPr bwMode="auto">
            <a:xfrm>
              <a:off x="7231380" y="6351270"/>
              <a:ext cx="1074420" cy="356616"/>
            </a:xfrm>
            <a:prstGeom prst="rect">
              <a:avLst/>
            </a:prstGeom>
            <a:noFill/>
            <a:ln w="9525">
              <a:noFill/>
              <a:miter lim="800000"/>
              <a:headEnd/>
              <a:tailEnd/>
            </a:ln>
            <a:effectLst/>
          </p:spPr>
        </p:pic>
        <p:pic>
          <p:nvPicPr>
            <p:cNvPr id="20" name="Picture 5" descr="https://static1.squarespace.com/static/56fc095fb09f955b2a4a5490/56fc09d18a65e237645f90c9/56fc0c30f85082da5e626da2/1461767833992/University+of+Helsinki.png"/>
            <p:cNvPicPr>
              <a:picLocks noChangeAspect="1" noChangeArrowheads="1"/>
            </p:cNvPicPr>
            <p:nvPr/>
          </p:nvPicPr>
          <p:blipFill>
            <a:blip r:embed="rId6" cstate="print"/>
            <a:srcRect/>
            <a:stretch>
              <a:fillRect/>
            </a:stretch>
          </p:blipFill>
          <p:spPr bwMode="auto">
            <a:xfrm>
              <a:off x="6446520" y="6248400"/>
              <a:ext cx="732282" cy="550926"/>
            </a:xfrm>
            <a:prstGeom prst="rect">
              <a:avLst/>
            </a:prstGeom>
            <a:noFill/>
          </p:spPr>
        </p:pic>
      </p:grpSp>
      <p:sp>
        <p:nvSpPr>
          <p:cNvPr id="21" name="页脚占位符 4"/>
          <p:cNvSpPr>
            <a:spLocks noGrp="1"/>
          </p:cNvSpPr>
          <p:nvPr>
            <p:ph type="ftr" sz="quarter" idx="11"/>
          </p:nvPr>
        </p:nvSpPr>
        <p:spPr>
          <a:xfrm>
            <a:off x="2819400" y="6248400"/>
            <a:ext cx="3352800" cy="457200"/>
          </a:xfrm>
        </p:spPr>
        <p:txBody>
          <a:bodyPr/>
          <a:lstStyle/>
          <a:p>
            <a:pPr>
              <a:defRPr/>
            </a:pPr>
            <a:r>
              <a:rPr lang="en-US" altLang="zh-CN" sz="1400" dirty="0" err="1" smtClean="0">
                <a:ea typeface="宋体" pitchFamily="2" charset="-122"/>
              </a:rPr>
              <a:t>ProbeSim</a:t>
            </a:r>
            <a:r>
              <a:rPr lang="en-US" altLang="zh-CN" sz="1400" dirty="0" smtClean="0">
                <a:ea typeface="宋体" pitchFamily="2" charset="-122"/>
              </a:rPr>
              <a:t>: Scalable Single-Source and Top-k </a:t>
            </a:r>
            <a:r>
              <a:rPr lang="en-US" altLang="zh-CN" sz="1400" dirty="0" err="1" smtClean="0">
                <a:ea typeface="宋体" pitchFamily="2" charset="-122"/>
              </a:rPr>
              <a:t>SimRank</a:t>
            </a:r>
            <a:r>
              <a:rPr lang="en-US" altLang="zh-CN" sz="1400" dirty="0" smtClean="0">
                <a:ea typeface="宋体" pitchFamily="2" charset="-122"/>
              </a:rPr>
              <a:t> Computations on Dynamic Graphs</a:t>
            </a:r>
            <a:endParaRPr lang="en-US" altLang="en-US" sz="1400" dirty="0"/>
          </a:p>
        </p:txBody>
      </p:sp>
      <p:graphicFrame>
        <p:nvGraphicFramePr>
          <p:cNvPr id="23" name="表格 22"/>
          <p:cNvGraphicFramePr>
            <a:graphicFrameLocks noGrp="1"/>
          </p:cNvGraphicFramePr>
          <p:nvPr/>
        </p:nvGraphicFramePr>
        <p:xfrm>
          <a:off x="228600" y="1397000"/>
          <a:ext cx="8763000" cy="4553670"/>
        </p:xfrm>
        <a:graphic>
          <a:graphicData uri="http://schemas.openxmlformats.org/drawingml/2006/table">
            <a:tbl>
              <a:tblPr firstRow="1" bandRow="1">
                <a:tableStyleId>{5C22544A-7EE6-4342-B048-85BDC9FD1C3A}</a:tableStyleId>
              </a:tblPr>
              <a:tblGrid>
                <a:gridCol w="2057400"/>
                <a:gridCol w="1905000"/>
                <a:gridCol w="1905000"/>
                <a:gridCol w="2895600"/>
              </a:tblGrid>
              <a:tr h="635888">
                <a:tc>
                  <a:txBody>
                    <a:bodyPr/>
                    <a:lstStyle/>
                    <a:p>
                      <a:pPr algn="ctr"/>
                      <a:r>
                        <a:rPr lang="en-US" altLang="zh-CN" sz="2400" u="sng" dirty="0" smtClean="0">
                          <a:solidFill>
                            <a:srgbClr val="0070C0"/>
                          </a:solidFill>
                          <a:latin typeface="Comic Sans MS" pitchFamily="66" charset="0"/>
                        </a:rPr>
                        <a:t>Method</a:t>
                      </a:r>
                      <a:endParaRPr lang="zh-CN" altLang="en-US" sz="2400" u="sng" dirty="0">
                        <a:solidFill>
                          <a:srgbClr val="0070C0"/>
                        </a:solidFill>
                        <a:latin typeface="Comic Sans MS" pitchFamily="66" charset="0"/>
                      </a:endParaRPr>
                    </a:p>
                  </a:txBody>
                  <a:tcPr/>
                </a:tc>
                <a:tc>
                  <a:txBody>
                    <a:bodyPr/>
                    <a:lstStyle/>
                    <a:p>
                      <a:pPr algn="ctr"/>
                      <a:r>
                        <a:rPr lang="en-US" altLang="zh-CN" sz="2400" u="sng" dirty="0" smtClean="0">
                          <a:solidFill>
                            <a:srgbClr val="0070C0"/>
                          </a:solidFill>
                          <a:latin typeface="Comic Sans MS" pitchFamily="66" charset="0"/>
                        </a:rPr>
                        <a:t>Time</a:t>
                      </a:r>
                      <a:endParaRPr lang="zh-CN" altLang="en-US" sz="2400" u="sng" dirty="0">
                        <a:solidFill>
                          <a:srgbClr val="0070C0"/>
                        </a:solidFill>
                        <a:latin typeface="Comic Sans MS" pitchFamily="66" charset="0"/>
                      </a:endParaRPr>
                    </a:p>
                  </a:txBody>
                  <a:tcPr/>
                </a:tc>
                <a:tc>
                  <a:txBody>
                    <a:bodyPr/>
                    <a:lstStyle/>
                    <a:p>
                      <a:pPr algn="ctr"/>
                      <a:r>
                        <a:rPr lang="en-US" altLang="zh-CN" sz="2400" u="sng" dirty="0" smtClean="0">
                          <a:solidFill>
                            <a:srgbClr val="0070C0"/>
                          </a:solidFill>
                          <a:latin typeface="Comic Sans MS" pitchFamily="66" charset="0"/>
                        </a:rPr>
                        <a:t>Space</a:t>
                      </a:r>
                      <a:endParaRPr lang="zh-CN" altLang="en-US" sz="2400" u="sng" dirty="0">
                        <a:solidFill>
                          <a:srgbClr val="0070C0"/>
                        </a:solidFill>
                        <a:latin typeface="Comic Sans MS" pitchFamily="66" charset="0"/>
                      </a:endParaRPr>
                    </a:p>
                  </a:txBody>
                  <a:tcPr/>
                </a:tc>
                <a:tc>
                  <a:txBody>
                    <a:bodyPr/>
                    <a:lstStyle/>
                    <a:p>
                      <a:pPr algn="ctr"/>
                      <a:r>
                        <a:rPr lang="en-US" altLang="zh-CN" sz="2400" u="sng" dirty="0" smtClean="0">
                          <a:solidFill>
                            <a:srgbClr val="0070C0"/>
                          </a:solidFill>
                          <a:latin typeface="Comic Sans MS" pitchFamily="66" charset="0"/>
                        </a:rPr>
                        <a:t>Drawbacks</a:t>
                      </a:r>
                      <a:endParaRPr lang="zh-CN" altLang="en-US" sz="2400" u="sng" dirty="0">
                        <a:solidFill>
                          <a:srgbClr val="0070C0"/>
                        </a:solidFill>
                        <a:latin typeface="Comic Sans MS" pitchFamily="66" charset="0"/>
                      </a:endParaRPr>
                    </a:p>
                  </a:txBody>
                  <a:tcPr/>
                </a:tc>
              </a:tr>
              <a:tr h="1303571">
                <a:tc>
                  <a:txBody>
                    <a:bodyPr/>
                    <a:lstStyle/>
                    <a:p>
                      <a:r>
                        <a:rPr lang="en-US" altLang="zh-CN" sz="2400" dirty="0" err="1" smtClean="0">
                          <a:solidFill>
                            <a:schemeClr val="tx2"/>
                          </a:solidFill>
                          <a:latin typeface="+mj-lt"/>
                          <a:ea typeface="+mj-ea"/>
                        </a:rPr>
                        <a:t>TopSim</a:t>
                      </a:r>
                      <a:r>
                        <a:rPr lang="en-US" altLang="zh-CN" sz="2400" dirty="0" smtClean="0">
                          <a:solidFill>
                            <a:schemeClr val="tx2"/>
                          </a:solidFill>
                          <a:latin typeface="+mj-lt"/>
                          <a:ea typeface="+mj-ea"/>
                        </a:rPr>
                        <a:t> [Lee et.al, ICDE12]</a:t>
                      </a:r>
                      <a:endParaRPr lang="zh-CN" altLang="en-US" sz="2400" dirty="0">
                        <a:solidFill>
                          <a:schemeClr val="tx2"/>
                        </a:solidFill>
                        <a:latin typeface="+mj-lt"/>
                        <a:ea typeface="+mj-ea"/>
                      </a:endParaRPr>
                    </a:p>
                  </a:txBody>
                  <a:tcPr/>
                </a:tc>
                <a:tc>
                  <a:txBody>
                    <a:bodyPr/>
                    <a:lstStyle/>
                    <a:p>
                      <a:pPr algn="ctr"/>
                      <a:r>
                        <a:rPr lang="en-US" altLang="zh-CN" sz="3200" i="1" dirty="0" smtClean="0">
                          <a:solidFill>
                            <a:schemeClr val="tx2"/>
                          </a:solidFill>
                          <a:latin typeface="+mj-lt"/>
                          <a:ea typeface="+mj-ea"/>
                        </a:rPr>
                        <a:t>~O</a:t>
                      </a:r>
                      <a:r>
                        <a:rPr lang="en-US" altLang="zh-CN" sz="3200" dirty="0" smtClean="0">
                          <a:solidFill>
                            <a:schemeClr val="tx2"/>
                          </a:solidFill>
                          <a:latin typeface="+mj-lt"/>
                          <a:ea typeface="+mj-ea"/>
                        </a:rPr>
                        <a:t>(|</a:t>
                      </a:r>
                      <a:r>
                        <a:rPr lang="en-US" altLang="zh-CN" sz="3200" i="1" dirty="0" smtClean="0">
                          <a:solidFill>
                            <a:schemeClr val="tx2"/>
                          </a:solidFill>
                          <a:latin typeface="+mj-lt"/>
                          <a:ea typeface="+mj-ea"/>
                        </a:rPr>
                        <a:t>D</a:t>
                      </a:r>
                      <a:r>
                        <a:rPr lang="en-US" altLang="zh-CN" sz="3200" dirty="0" smtClean="0">
                          <a:solidFill>
                            <a:schemeClr val="tx2"/>
                          </a:solidFill>
                          <a:latin typeface="+mj-lt"/>
                          <a:ea typeface="+mj-ea"/>
                        </a:rPr>
                        <a:t>|</a:t>
                      </a:r>
                      <a:r>
                        <a:rPr lang="en-US" altLang="zh-CN" sz="3200" baseline="30000" dirty="0" smtClean="0">
                          <a:solidFill>
                            <a:schemeClr val="tx2"/>
                          </a:solidFill>
                          <a:latin typeface="+mj-lt"/>
                          <a:ea typeface="+mj-ea"/>
                        </a:rPr>
                        <a:t>2</a:t>
                      </a:r>
                      <a:r>
                        <a:rPr lang="en-US" altLang="zh-CN" sz="3200" i="1" baseline="30000" dirty="0" smtClean="0">
                          <a:solidFill>
                            <a:schemeClr val="tx2"/>
                          </a:solidFill>
                          <a:latin typeface="+mj-lt"/>
                          <a:ea typeface="+mj-ea"/>
                        </a:rPr>
                        <a:t>t</a:t>
                      </a:r>
                      <a:r>
                        <a:rPr lang="en-US" altLang="zh-CN" sz="3200" dirty="0" smtClean="0">
                          <a:solidFill>
                            <a:schemeClr val="tx2"/>
                          </a:solidFill>
                          <a:latin typeface="+mj-lt"/>
                          <a:ea typeface="+mj-ea"/>
                        </a:rPr>
                        <a:t>)</a:t>
                      </a:r>
                      <a:endParaRPr lang="zh-CN" altLang="en-US" sz="3200" dirty="0">
                        <a:solidFill>
                          <a:schemeClr val="tx2"/>
                        </a:solidFill>
                        <a:latin typeface="+mj-lt"/>
                        <a:ea typeface="+mj-ea"/>
                      </a:endParaRPr>
                    </a:p>
                  </a:txBody>
                  <a:tcPr/>
                </a:tc>
                <a:tc>
                  <a:txBody>
                    <a:bodyPr/>
                    <a:lstStyle/>
                    <a:p>
                      <a:pPr algn="ctr"/>
                      <a:r>
                        <a:rPr lang="en-US" altLang="zh-CN" sz="2400" dirty="0" smtClean="0">
                          <a:solidFill>
                            <a:schemeClr val="tx2"/>
                          </a:solidFill>
                          <a:latin typeface="+mj-lt"/>
                          <a:ea typeface="+mj-ea"/>
                        </a:rPr>
                        <a:t>-</a:t>
                      </a:r>
                      <a:endParaRPr lang="zh-CN" altLang="en-US" sz="2400" dirty="0">
                        <a:solidFill>
                          <a:schemeClr val="tx2"/>
                        </a:solidFill>
                        <a:latin typeface="+mj-lt"/>
                        <a:ea typeface="+mj-ea"/>
                      </a:endParaRPr>
                    </a:p>
                  </a:txBody>
                  <a:tcPr/>
                </a:tc>
                <a:tc>
                  <a:txBody>
                    <a:bodyPr/>
                    <a:lstStyle/>
                    <a:p>
                      <a:r>
                        <a:rPr lang="en-US" altLang="zh-CN" sz="2000" dirty="0" smtClean="0">
                          <a:solidFill>
                            <a:schemeClr val="tx2"/>
                          </a:solidFill>
                          <a:latin typeface="+mj-lt"/>
                          <a:ea typeface="+mj-ea"/>
                        </a:rPr>
                        <a:t>1. Heuristics -&gt; No </a:t>
                      </a:r>
                      <a:r>
                        <a:rPr lang="en-US" altLang="zh-CN" sz="2000" dirty="0" smtClean="0">
                          <a:solidFill>
                            <a:srgbClr val="C00000"/>
                          </a:solidFill>
                          <a:latin typeface="Comic Sans MS" pitchFamily="66" charset="0"/>
                          <a:ea typeface="+mj-ea"/>
                        </a:rPr>
                        <a:t>accuracy</a:t>
                      </a:r>
                      <a:r>
                        <a:rPr lang="en-US" altLang="zh-CN" sz="2000" dirty="0" smtClean="0">
                          <a:solidFill>
                            <a:schemeClr val="tx2"/>
                          </a:solidFill>
                          <a:latin typeface="+mj-lt"/>
                          <a:ea typeface="+mj-ea"/>
                        </a:rPr>
                        <a:t> </a:t>
                      </a:r>
                      <a:r>
                        <a:rPr lang="en-US" altLang="zh-CN" sz="2000" dirty="0" smtClean="0">
                          <a:solidFill>
                            <a:srgbClr val="C00000"/>
                          </a:solidFill>
                          <a:latin typeface="Comic Sans MS" pitchFamily="66" charset="0"/>
                          <a:ea typeface="+mj-ea"/>
                        </a:rPr>
                        <a:t>guarantee</a:t>
                      </a:r>
                      <a:r>
                        <a:rPr lang="en-US" altLang="zh-CN" sz="2000" dirty="0" smtClean="0">
                          <a:solidFill>
                            <a:schemeClr val="tx2"/>
                          </a:solidFill>
                          <a:latin typeface="+mj-lt"/>
                          <a:ea typeface="+mj-ea"/>
                        </a:rPr>
                        <a:t>;</a:t>
                      </a:r>
                    </a:p>
                    <a:p>
                      <a:r>
                        <a:rPr lang="en-US" altLang="zh-CN" sz="2000" dirty="0" smtClean="0">
                          <a:solidFill>
                            <a:schemeClr val="tx2"/>
                          </a:solidFill>
                          <a:latin typeface="+mj-lt"/>
                          <a:ea typeface="+mj-ea"/>
                        </a:rPr>
                        <a:t>2. </a:t>
                      </a:r>
                      <a:r>
                        <a:rPr lang="en-US" altLang="zh-CN" sz="2000" dirty="0" smtClean="0">
                          <a:solidFill>
                            <a:srgbClr val="C00000"/>
                          </a:solidFill>
                          <a:latin typeface="Comic Sans MS" pitchFamily="66" charset="0"/>
                          <a:ea typeface="+mj-ea"/>
                        </a:rPr>
                        <a:t>Slow</a:t>
                      </a:r>
                      <a:r>
                        <a:rPr lang="en-US" altLang="zh-CN" sz="2000" dirty="0" smtClean="0">
                          <a:solidFill>
                            <a:schemeClr val="tx2"/>
                          </a:solidFill>
                          <a:latin typeface="+mj-lt"/>
                          <a:ea typeface="+mj-ea"/>
                        </a:rPr>
                        <a:t> on large graphs.</a:t>
                      </a:r>
                      <a:endParaRPr lang="zh-CN" altLang="en-US" sz="2000" dirty="0">
                        <a:solidFill>
                          <a:schemeClr val="tx2"/>
                        </a:solidFill>
                        <a:latin typeface="+mj-lt"/>
                        <a:ea typeface="+mj-ea"/>
                      </a:endParaRPr>
                    </a:p>
                  </a:txBody>
                  <a:tcPr/>
                </a:tc>
              </a:tr>
              <a:tr h="1303571">
                <a:tc>
                  <a:txBody>
                    <a:bodyPr/>
                    <a:lstStyle/>
                    <a:p>
                      <a:r>
                        <a:rPr lang="en-US" altLang="zh-CN" sz="2400" kern="1200" dirty="0" smtClean="0">
                          <a:solidFill>
                            <a:schemeClr val="tx2"/>
                          </a:solidFill>
                          <a:latin typeface="+mj-lt"/>
                          <a:ea typeface="+mj-ea"/>
                          <a:cs typeface="+mn-cs"/>
                        </a:rPr>
                        <a:t>TSF [</a:t>
                      </a:r>
                      <a:r>
                        <a:rPr lang="en-US" altLang="zh-CN" sz="2400" kern="1200" dirty="0" err="1" smtClean="0">
                          <a:solidFill>
                            <a:schemeClr val="tx2"/>
                          </a:solidFill>
                          <a:latin typeface="+mj-lt"/>
                          <a:ea typeface="+mj-ea"/>
                          <a:cs typeface="+mn-cs"/>
                        </a:rPr>
                        <a:t>Shao</a:t>
                      </a:r>
                      <a:r>
                        <a:rPr lang="en-US" altLang="zh-CN" sz="2400" kern="1200" baseline="0" dirty="0" smtClean="0">
                          <a:solidFill>
                            <a:schemeClr val="tx2"/>
                          </a:solidFill>
                          <a:latin typeface="+mj-lt"/>
                          <a:ea typeface="+mj-ea"/>
                          <a:cs typeface="+mn-cs"/>
                        </a:rPr>
                        <a:t> et.al, VLDB15</a:t>
                      </a:r>
                      <a:r>
                        <a:rPr lang="en-US" altLang="zh-CN" sz="2400" kern="1200" dirty="0" smtClean="0">
                          <a:solidFill>
                            <a:schemeClr val="tx2"/>
                          </a:solidFill>
                          <a:latin typeface="+mj-lt"/>
                          <a:ea typeface="+mj-ea"/>
                          <a:cs typeface="+mn-cs"/>
                        </a:rPr>
                        <a:t>]</a:t>
                      </a:r>
                      <a:endParaRPr lang="zh-CN" altLang="en-US" sz="2400" kern="1200" dirty="0" smtClean="0">
                        <a:solidFill>
                          <a:schemeClr val="tx2"/>
                        </a:solidFill>
                        <a:latin typeface="+mj-lt"/>
                        <a:ea typeface="+mj-ea"/>
                        <a:cs typeface="+mn-cs"/>
                      </a:endParaRPr>
                    </a:p>
                  </a:txBody>
                  <a:tcPr/>
                </a:tc>
                <a:tc>
                  <a:txBody>
                    <a:bodyPr/>
                    <a:lstStyle/>
                    <a:p>
                      <a:r>
                        <a:rPr lang="en-US" altLang="zh-CN" sz="2800" i="1" dirty="0" smtClean="0">
                          <a:solidFill>
                            <a:schemeClr val="tx2"/>
                          </a:solidFill>
                          <a:latin typeface="+mj-lt"/>
                          <a:ea typeface="+mj-ea"/>
                        </a:rPr>
                        <a:t>O</a:t>
                      </a:r>
                      <a:r>
                        <a:rPr lang="en-US" altLang="zh-CN" sz="2800" dirty="0" smtClean="0">
                          <a:solidFill>
                            <a:schemeClr val="tx2"/>
                          </a:solidFill>
                          <a:latin typeface="+mj-lt"/>
                          <a:ea typeface="+mj-ea"/>
                        </a:rPr>
                        <a:t>(</a:t>
                      </a:r>
                      <a:r>
                        <a:rPr lang="en-US" altLang="zh-CN" sz="2800" i="1" dirty="0" smtClean="0">
                          <a:solidFill>
                            <a:schemeClr val="tx2"/>
                          </a:solidFill>
                          <a:latin typeface="+mj-lt"/>
                          <a:ea typeface="+mj-ea"/>
                        </a:rPr>
                        <a:t>R</a:t>
                      </a:r>
                      <a:r>
                        <a:rPr lang="en-US" altLang="zh-CN" sz="2800" i="1" baseline="-25000" dirty="0" smtClean="0">
                          <a:solidFill>
                            <a:schemeClr val="tx2"/>
                          </a:solidFill>
                          <a:latin typeface="+mj-lt"/>
                          <a:ea typeface="+mj-ea"/>
                        </a:rPr>
                        <a:t>g</a:t>
                      </a:r>
                      <a:r>
                        <a:rPr lang="en-US" altLang="zh-CN" sz="2800" i="1" dirty="0" smtClean="0">
                          <a:solidFill>
                            <a:schemeClr val="tx2"/>
                          </a:solidFill>
                          <a:latin typeface="+mj-lt"/>
                          <a:ea typeface="+mj-ea"/>
                        </a:rPr>
                        <a:t>R</a:t>
                      </a:r>
                      <a:r>
                        <a:rPr lang="en-US" altLang="zh-CN" sz="2800" i="1" baseline="-25000" dirty="0" smtClean="0">
                          <a:solidFill>
                            <a:schemeClr val="tx2"/>
                          </a:solidFill>
                          <a:latin typeface="+mj-lt"/>
                          <a:ea typeface="+mj-ea"/>
                        </a:rPr>
                        <a:t>q</a:t>
                      </a:r>
                      <a:r>
                        <a:rPr lang="en-US" altLang="zh-CN" sz="2800" i="1" dirty="0" smtClean="0">
                          <a:solidFill>
                            <a:schemeClr val="tx2"/>
                          </a:solidFill>
                          <a:latin typeface="+mj-lt"/>
                          <a:ea typeface="+mj-ea"/>
                        </a:rPr>
                        <a:t>t</a:t>
                      </a:r>
                      <a:r>
                        <a:rPr lang="en-US" altLang="zh-CN" sz="2800" dirty="0" smtClean="0">
                          <a:solidFill>
                            <a:schemeClr val="tx2"/>
                          </a:solidFill>
                          <a:latin typeface="+mj-lt"/>
                          <a:ea typeface="+mj-ea"/>
                        </a:rPr>
                        <a:t>|</a:t>
                      </a:r>
                      <a:r>
                        <a:rPr lang="en-US" altLang="zh-CN" sz="2800" i="1" dirty="0" smtClean="0">
                          <a:solidFill>
                            <a:schemeClr val="tx2"/>
                          </a:solidFill>
                          <a:latin typeface="+mj-lt"/>
                          <a:ea typeface="+mj-ea"/>
                        </a:rPr>
                        <a:t>V</a:t>
                      </a:r>
                      <a:r>
                        <a:rPr lang="en-US" altLang="zh-CN" sz="2800" dirty="0" smtClean="0">
                          <a:solidFill>
                            <a:schemeClr val="tx2"/>
                          </a:solidFill>
                          <a:latin typeface="+mj-lt"/>
                          <a:ea typeface="+mj-ea"/>
                        </a:rPr>
                        <a:t>|)</a:t>
                      </a:r>
                      <a:endParaRPr lang="zh-CN" altLang="en-US" sz="2800" dirty="0">
                        <a:solidFill>
                          <a:schemeClr val="tx2"/>
                        </a:solidFill>
                        <a:latin typeface="+mj-lt"/>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1" u="none" strike="noStrike" kern="1200" cap="none" spc="0" normalizeH="0" baseline="0" noProof="0" dirty="0" smtClean="0">
                          <a:ln>
                            <a:noFill/>
                          </a:ln>
                          <a:solidFill>
                            <a:srgbClr val="006633"/>
                          </a:solidFill>
                          <a:effectLst/>
                          <a:uLnTx/>
                          <a:uFillTx/>
                          <a:latin typeface="Garamond"/>
                          <a:ea typeface="+mn-ea"/>
                          <a:cs typeface="+mn-cs"/>
                        </a:rPr>
                        <a:t>O</a:t>
                      </a:r>
                      <a:r>
                        <a:rPr kumimoji="0" lang="en-US" altLang="zh-CN" sz="2800" b="0" i="0" u="none" strike="noStrike" kern="1200" cap="none" spc="0" normalizeH="0" baseline="0" noProof="0" dirty="0" smtClean="0">
                          <a:ln>
                            <a:noFill/>
                          </a:ln>
                          <a:solidFill>
                            <a:srgbClr val="006633"/>
                          </a:solidFill>
                          <a:effectLst/>
                          <a:uLnTx/>
                          <a:uFillTx/>
                          <a:latin typeface="Garamond"/>
                          <a:ea typeface="+mn-ea"/>
                          <a:cs typeface="+mn-cs"/>
                        </a:rPr>
                        <a:t>(</a:t>
                      </a:r>
                      <a:r>
                        <a:rPr kumimoji="0" lang="en-US" altLang="zh-CN" sz="2800" b="0" i="1" u="none" strike="noStrike" kern="1200" cap="none" spc="0" normalizeH="0" baseline="0" noProof="0" dirty="0" err="1" smtClean="0">
                          <a:ln>
                            <a:noFill/>
                          </a:ln>
                          <a:solidFill>
                            <a:srgbClr val="006633"/>
                          </a:solidFill>
                          <a:effectLst/>
                          <a:uLnTx/>
                          <a:uFillTx/>
                          <a:latin typeface="Garamond"/>
                          <a:ea typeface="+mn-ea"/>
                          <a:cs typeface="+mn-cs"/>
                        </a:rPr>
                        <a:t>R</a:t>
                      </a:r>
                      <a:r>
                        <a:rPr kumimoji="0" lang="en-US" altLang="zh-CN" sz="2800" b="0" i="1" u="none" strike="noStrike" kern="1200" cap="none" spc="0" normalizeH="0" baseline="-25000" noProof="0" dirty="0" err="1" smtClean="0">
                          <a:ln>
                            <a:noFill/>
                          </a:ln>
                          <a:solidFill>
                            <a:srgbClr val="006633"/>
                          </a:solidFill>
                          <a:effectLst/>
                          <a:uLnTx/>
                          <a:uFillTx/>
                          <a:latin typeface="Garamond"/>
                          <a:ea typeface="+mn-ea"/>
                          <a:cs typeface="+mn-cs"/>
                        </a:rPr>
                        <a:t>g</a:t>
                      </a:r>
                      <a:r>
                        <a:rPr kumimoji="0" lang="en-US" altLang="zh-CN" sz="2800" b="0" i="0" u="none" strike="noStrike" kern="1200" cap="none" spc="0" normalizeH="0" baseline="0" noProof="0" dirty="0" err="1" smtClean="0">
                          <a:ln>
                            <a:noFill/>
                          </a:ln>
                          <a:solidFill>
                            <a:srgbClr val="006633"/>
                          </a:solidFill>
                          <a:effectLst/>
                          <a:uLnTx/>
                          <a:uFillTx/>
                          <a:latin typeface="Garamond"/>
                          <a:ea typeface="+mn-ea"/>
                          <a:cs typeface="+mn-cs"/>
                        </a:rPr>
                        <a:t>|</a:t>
                      </a:r>
                      <a:r>
                        <a:rPr kumimoji="0" lang="en-US" altLang="zh-CN" sz="2800" b="0" i="1" u="none" strike="noStrike" kern="1200" cap="none" spc="0" normalizeH="0" baseline="0" noProof="0" dirty="0" err="1" smtClean="0">
                          <a:ln>
                            <a:noFill/>
                          </a:ln>
                          <a:solidFill>
                            <a:srgbClr val="006633"/>
                          </a:solidFill>
                          <a:effectLst/>
                          <a:uLnTx/>
                          <a:uFillTx/>
                          <a:latin typeface="Garamond"/>
                          <a:ea typeface="+mn-ea"/>
                          <a:cs typeface="+mn-cs"/>
                        </a:rPr>
                        <a:t>V</a:t>
                      </a:r>
                      <a:r>
                        <a:rPr kumimoji="0" lang="en-US" altLang="zh-CN" sz="2800" b="0" i="0" u="none" strike="noStrike" kern="1200" cap="none" spc="0" normalizeH="0" baseline="0" noProof="0" dirty="0" smtClean="0">
                          <a:ln>
                            <a:noFill/>
                          </a:ln>
                          <a:solidFill>
                            <a:srgbClr val="006633"/>
                          </a:solidFill>
                          <a:effectLst/>
                          <a:uLnTx/>
                          <a:uFillTx/>
                          <a:latin typeface="Garamond"/>
                          <a:ea typeface="+mn-ea"/>
                          <a:cs typeface="+mn-cs"/>
                        </a:rPr>
                        <a:t>|)</a:t>
                      </a:r>
                      <a:endParaRPr lang="zh-CN" altLang="en-US" sz="2400" dirty="0">
                        <a:solidFill>
                          <a:schemeClr val="tx2"/>
                        </a:solidFill>
                        <a:latin typeface="+mj-lt"/>
                        <a:ea typeface="+mj-ea"/>
                      </a:endParaRPr>
                    </a:p>
                  </a:txBody>
                  <a:tcPr/>
                </a:tc>
                <a:tc>
                  <a:txBody>
                    <a:bodyPr/>
                    <a:lstStyle/>
                    <a:p>
                      <a:r>
                        <a:rPr lang="en-US" altLang="zh-CN" sz="2000" dirty="0" smtClean="0">
                          <a:solidFill>
                            <a:schemeClr val="tx2"/>
                          </a:solidFill>
                          <a:latin typeface="+mj-lt"/>
                          <a:ea typeface="+mj-ea"/>
                        </a:rPr>
                        <a:t>1. Assumption -&gt; No </a:t>
                      </a:r>
                      <a:r>
                        <a:rPr lang="en-US" altLang="zh-CN" sz="2000" dirty="0" smtClean="0">
                          <a:solidFill>
                            <a:srgbClr val="C00000"/>
                          </a:solidFill>
                          <a:latin typeface="Comic Sans MS" pitchFamily="66" charset="0"/>
                          <a:ea typeface="+mj-ea"/>
                        </a:rPr>
                        <a:t>accuracy</a:t>
                      </a:r>
                      <a:r>
                        <a:rPr lang="en-US" altLang="zh-CN" sz="2000" baseline="0" dirty="0" smtClean="0">
                          <a:solidFill>
                            <a:schemeClr val="tx2"/>
                          </a:solidFill>
                          <a:latin typeface="+mj-lt"/>
                          <a:ea typeface="+mj-ea"/>
                        </a:rPr>
                        <a:t> </a:t>
                      </a:r>
                      <a:r>
                        <a:rPr lang="en-US" altLang="zh-CN" sz="2000" baseline="0" dirty="0" smtClean="0">
                          <a:solidFill>
                            <a:srgbClr val="C00000"/>
                          </a:solidFill>
                          <a:latin typeface="Comic Sans MS" pitchFamily="66" charset="0"/>
                          <a:ea typeface="+mj-ea"/>
                        </a:rPr>
                        <a:t>guarantee</a:t>
                      </a:r>
                      <a:r>
                        <a:rPr lang="en-US" altLang="zh-CN" sz="2000" baseline="0" dirty="0" smtClean="0">
                          <a:solidFill>
                            <a:schemeClr val="tx2"/>
                          </a:solidFill>
                          <a:latin typeface="+mj-lt"/>
                          <a:ea typeface="+mj-ea"/>
                        </a:rPr>
                        <a:t>;</a:t>
                      </a:r>
                    </a:p>
                    <a:p>
                      <a:r>
                        <a:rPr lang="en-US" altLang="zh-CN" sz="2000" dirty="0" smtClean="0">
                          <a:solidFill>
                            <a:schemeClr val="tx2"/>
                          </a:solidFill>
                          <a:latin typeface="+mj-lt"/>
                          <a:ea typeface="+mj-ea"/>
                        </a:rPr>
                        <a:t>2. Large sized </a:t>
                      </a:r>
                      <a:r>
                        <a:rPr lang="en-US" altLang="zh-CN" sz="2000" dirty="0" smtClean="0">
                          <a:solidFill>
                            <a:srgbClr val="C00000"/>
                          </a:solidFill>
                          <a:latin typeface="Comic Sans MS" pitchFamily="66" charset="0"/>
                          <a:ea typeface="+mj-ea"/>
                        </a:rPr>
                        <a:t>index</a:t>
                      </a:r>
                      <a:r>
                        <a:rPr lang="en-US" altLang="zh-CN" sz="2000" dirty="0" smtClean="0">
                          <a:solidFill>
                            <a:schemeClr val="tx2"/>
                          </a:solidFill>
                          <a:latin typeface="+mj-lt"/>
                          <a:ea typeface="+mj-ea"/>
                        </a:rPr>
                        <a:t>!</a:t>
                      </a:r>
                      <a:endParaRPr lang="zh-CN" altLang="en-US" sz="2000" dirty="0">
                        <a:solidFill>
                          <a:schemeClr val="tx2"/>
                        </a:solidFill>
                        <a:latin typeface="+mj-lt"/>
                        <a:ea typeface="+mj-ea"/>
                      </a:endParaRPr>
                    </a:p>
                  </a:txBody>
                  <a:tcPr/>
                </a:tc>
              </a:tr>
              <a:tr h="1303571">
                <a:tc>
                  <a:txBody>
                    <a:bodyPr/>
                    <a:lstStyle/>
                    <a:p>
                      <a:r>
                        <a:rPr lang="en-US" altLang="zh-CN" sz="2400" dirty="0" smtClean="0">
                          <a:solidFill>
                            <a:schemeClr val="tx2"/>
                          </a:solidFill>
                          <a:latin typeface="+mj-lt"/>
                          <a:ea typeface="+mj-ea"/>
                        </a:rPr>
                        <a:t>SLING [</a:t>
                      </a:r>
                      <a:r>
                        <a:rPr lang="en-US" altLang="zh-CN" sz="2400" dirty="0" err="1" smtClean="0">
                          <a:solidFill>
                            <a:schemeClr val="tx2"/>
                          </a:solidFill>
                          <a:latin typeface="+mj-lt"/>
                          <a:ea typeface="+mj-ea"/>
                        </a:rPr>
                        <a:t>Tian</a:t>
                      </a:r>
                      <a:r>
                        <a:rPr lang="en-US" altLang="zh-CN" sz="2400" dirty="0" smtClean="0">
                          <a:solidFill>
                            <a:schemeClr val="tx2"/>
                          </a:solidFill>
                          <a:latin typeface="+mj-lt"/>
                          <a:ea typeface="+mj-ea"/>
                        </a:rPr>
                        <a:t> &amp; Xiao, SIGMOD16]</a:t>
                      </a:r>
                      <a:endParaRPr lang="zh-CN" altLang="en-US" sz="2400" dirty="0">
                        <a:solidFill>
                          <a:schemeClr val="tx2"/>
                        </a:solidFill>
                        <a:latin typeface="+mj-lt"/>
                        <a:ea typeface="+mj-ea"/>
                      </a:endParaRPr>
                    </a:p>
                  </a:txBody>
                  <a:tcPr/>
                </a:tc>
                <a:tc>
                  <a:txBody>
                    <a:bodyPr/>
                    <a:lstStyle/>
                    <a:p>
                      <a:r>
                        <a:rPr lang="en-US" altLang="zh-CN" sz="2800" i="1" dirty="0" smtClean="0">
                          <a:solidFill>
                            <a:schemeClr val="tx2"/>
                          </a:solidFill>
                          <a:latin typeface="+mj-lt"/>
                          <a:ea typeface="+mj-ea"/>
                        </a:rPr>
                        <a:t>O</a:t>
                      </a:r>
                      <a:r>
                        <a:rPr lang="en-US" altLang="zh-CN" sz="2800" dirty="0" smtClean="0">
                          <a:solidFill>
                            <a:schemeClr val="tx2"/>
                          </a:solidFill>
                          <a:latin typeface="+mj-lt"/>
                          <a:ea typeface="+mj-ea"/>
                        </a:rPr>
                        <a:t>(|</a:t>
                      </a:r>
                      <a:r>
                        <a:rPr lang="en-US" altLang="zh-CN" sz="2800" i="1" dirty="0" smtClean="0">
                          <a:solidFill>
                            <a:schemeClr val="tx2"/>
                          </a:solidFill>
                          <a:latin typeface="+mj-lt"/>
                          <a:ea typeface="+mj-ea"/>
                        </a:rPr>
                        <a:t>V</a:t>
                      </a:r>
                      <a:r>
                        <a:rPr lang="en-US" altLang="zh-CN" sz="2800" i="0" dirty="0" smtClean="0">
                          <a:solidFill>
                            <a:schemeClr val="tx2"/>
                          </a:solidFill>
                          <a:latin typeface="+mj-lt"/>
                          <a:ea typeface="+mj-ea"/>
                        </a:rPr>
                        <a:t>|/</a:t>
                      </a:r>
                      <a:r>
                        <a:rPr lang="el-GR" altLang="zh-CN" sz="2800" i="1" dirty="0" smtClean="0">
                          <a:solidFill>
                            <a:schemeClr val="tx2"/>
                          </a:solidFill>
                          <a:latin typeface="+mj-lt"/>
                          <a:ea typeface="+mj-ea"/>
                        </a:rPr>
                        <a:t>ε</a:t>
                      </a:r>
                      <a:r>
                        <a:rPr lang="en-US" altLang="zh-CN" sz="2800" dirty="0" smtClean="0">
                          <a:solidFill>
                            <a:schemeClr val="tx2"/>
                          </a:solidFill>
                          <a:latin typeface="+mj-lt"/>
                          <a:ea typeface="+mj-ea"/>
                        </a:rPr>
                        <a:t>),</a:t>
                      </a:r>
                    </a:p>
                    <a:p>
                      <a:r>
                        <a:rPr lang="en-US" altLang="zh-CN" sz="2400" i="1" dirty="0" smtClean="0">
                          <a:solidFill>
                            <a:schemeClr val="tx2"/>
                          </a:solidFill>
                          <a:latin typeface="+mj-lt"/>
                          <a:ea typeface="+mj-ea"/>
                        </a:rPr>
                        <a:t>O</a:t>
                      </a:r>
                      <a:r>
                        <a:rPr lang="en-US" altLang="zh-CN" sz="2400" dirty="0" smtClean="0">
                          <a:solidFill>
                            <a:schemeClr val="tx2"/>
                          </a:solidFill>
                          <a:latin typeface="+mj-lt"/>
                          <a:ea typeface="+mj-ea"/>
                        </a:rPr>
                        <a:t>(|</a:t>
                      </a:r>
                      <a:r>
                        <a:rPr lang="en-US" altLang="zh-CN" sz="2400" i="1" dirty="0" smtClean="0">
                          <a:solidFill>
                            <a:schemeClr val="tx2"/>
                          </a:solidFill>
                          <a:latin typeface="+mj-lt"/>
                          <a:ea typeface="+mj-ea"/>
                        </a:rPr>
                        <a:t>E</a:t>
                      </a:r>
                      <a:r>
                        <a:rPr lang="en-US" altLang="zh-CN" sz="2400" dirty="0" smtClean="0">
                          <a:solidFill>
                            <a:schemeClr val="tx2"/>
                          </a:solidFill>
                          <a:latin typeface="+mj-lt"/>
                          <a:ea typeface="+mj-ea"/>
                        </a:rPr>
                        <a:t>|log</a:t>
                      </a:r>
                      <a:r>
                        <a:rPr lang="en-US" altLang="zh-CN" sz="2400" baseline="-25000" dirty="0" smtClean="0">
                          <a:solidFill>
                            <a:schemeClr val="tx2"/>
                          </a:solidFill>
                          <a:latin typeface="+mj-lt"/>
                          <a:ea typeface="+mj-ea"/>
                        </a:rPr>
                        <a:t>2</a:t>
                      </a:r>
                      <a:r>
                        <a:rPr lang="en-US" altLang="zh-CN" sz="2400" dirty="0" smtClean="0">
                          <a:solidFill>
                            <a:schemeClr val="tx2"/>
                          </a:solidFill>
                          <a:latin typeface="+mj-lt"/>
                          <a:ea typeface="+mj-ea"/>
                        </a:rPr>
                        <a:t>1/</a:t>
                      </a:r>
                      <a:r>
                        <a:rPr lang="el-GR" altLang="zh-CN" sz="2400" i="1" kern="1200" dirty="0" smtClean="0">
                          <a:solidFill>
                            <a:schemeClr val="tx2"/>
                          </a:solidFill>
                          <a:latin typeface="+mj-lt"/>
                          <a:ea typeface="+mn-ea"/>
                          <a:cs typeface="+mn-cs"/>
                        </a:rPr>
                        <a:t>ε</a:t>
                      </a:r>
                      <a:r>
                        <a:rPr lang="en-US" altLang="zh-CN" sz="2400" dirty="0" smtClean="0">
                          <a:solidFill>
                            <a:schemeClr val="tx2"/>
                          </a:solidFill>
                          <a:latin typeface="+mj-lt"/>
                          <a:ea typeface="+mj-ea"/>
                        </a:rPr>
                        <a:t>)</a:t>
                      </a:r>
                      <a:endParaRPr lang="zh-CN" altLang="en-US" sz="2400" dirty="0">
                        <a:solidFill>
                          <a:schemeClr val="tx2"/>
                        </a:solidFill>
                        <a:latin typeface="+mj-lt"/>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1" u="none" strike="noStrike" kern="1200" cap="none" spc="0" normalizeH="0" baseline="0" noProof="0" dirty="0" smtClean="0">
                          <a:ln>
                            <a:noFill/>
                          </a:ln>
                          <a:solidFill>
                            <a:srgbClr val="006633"/>
                          </a:solidFill>
                          <a:effectLst/>
                          <a:uLnTx/>
                          <a:uFillTx/>
                          <a:latin typeface="Garamond"/>
                          <a:ea typeface="+mn-ea"/>
                          <a:cs typeface="+mn-cs"/>
                        </a:rPr>
                        <a:t>O</a:t>
                      </a:r>
                      <a:r>
                        <a:rPr kumimoji="0" lang="en-US" altLang="zh-CN" sz="2800" b="0" i="0" u="none" strike="noStrike" kern="1200" cap="none" spc="0" normalizeH="0" baseline="0" noProof="0" dirty="0" smtClean="0">
                          <a:ln>
                            <a:noFill/>
                          </a:ln>
                          <a:solidFill>
                            <a:srgbClr val="006633"/>
                          </a:solidFill>
                          <a:effectLst/>
                          <a:uLnTx/>
                          <a:uFillTx/>
                          <a:latin typeface="Garamond"/>
                          <a:ea typeface="+mn-ea"/>
                          <a:cs typeface="+mn-cs"/>
                        </a:rPr>
                        <a:t>(|</a:t>
                      </a:r>
                      <a:r>
                        <a:rPr kumimoji="0" lang="en-US" altLang="zh-CN" sz="2800" b="0" i="1" u="none" strike="noStrike" kern="1200" cap="none" spc="0" normalizeH="0" baseline="0" noProof="0" dirty="0" smtClean="0">
                          <a:ln>
                            <a:noFill/>
                          </a:ln>
                          <a:solidFill>
                            <a:srgbClr val="006633"/>
                          </a:solidFill>
                          <a:effectLst/>
                          <a:uLnTx/>
                          <a:uFillTx/>
                          <a:latin typeface="Garamond"/>
                          <a:ea typeface="+mn-ea"/>
                          <a:cs typeface="+mn-cs"/>
                        </a:rPr>
                        <a:t>V</a:t>
                      </a:r>
                      <a:r>
                        <a:rPr kumimoji="0" lang="en-US" altLang="zh-CN" sz="2800" b="0" i="0" u="none" strike="noStrike" kern="1200" cap="none" spc="0" normalizeH="0" baseline="0" noProof="0" dirty="0" smtClean="0">
                          <a:ln>
                            <a:noFill/>
                          </a:ln>
                          <a:solidFill>
                            <a:srgbClr val="006633"/>
                          </a:solidFill>
                          <a:effectLst/>
                          <a:uLnTx/>
                          <a:uFillTx/>
                          <a:latin typeface="Garamond"/>
                          <a:ea typeface="+mn-ea"/>
                          <a:cs typeface="+mn-cs"/>
                        </a:rPr>
                        <a:t>|/</a:t>
                      </a:r>
                      <a:r>
                        <a:rPr kumimoji="0" lang="el-GR" altLang="zh-CN" sz="2800" b="0" i="1" u="none" strike="noStrike" kern="1200" cap="none" spc="0" normalizeH="0" baseline="0" noProof="0" dirty="0" smtClean="0">
                          <a:ln>
                            <a:noFill/>
                          </a:ln>
                          <a:solidFill>
                            <a:srgbClr val="006633"/>
                          </a:solidFill>
                          <a:effectLst/>
                          <a:uLnTx/>
                          <a:uFillTx/>
                          <a:latin typeface="Garamond"/>
                          <a:ea typeface="+mn-ea"/>
                          <a:cs typeface="+mn-cs"/>
                        </a:rPr>
                        <a:t>ε</a:t>
                      </a:r>
                      <a:r>
                        <a:rPr kumimoji="0" lang="en-US" altLang="zh-CN" sz="2800" b="0" i="0" u="none" strike="noStrike" kern="1200" cap="none" spc="0" normalizeH="0" baseline="0" noProof="0" dirty="0" smtClean="0">
                          <a:ln>
                            <a:noFill/>
                          </a:ln>
                          <a:solidFill>
                            <a:srgbClr val="006633"/>
                          </a:solidFill>
                          <a:effectLst/>
                          <a:uLnTx/>
                          <a:uFillTx/>
                          <a:latin typeface="Garamond"/>
                          <a:ea typeface="+mn-ea"/>
                          <a:cs typeface="+mn-cs"/>
                        </a:rPr>
                        <a:t>)</a:t>
                      </a:r>
                      <a:endParaRPr lang="zh-CN" altLang="en-US" sz="2400" dirty="0">
                        <a:solidFill>
                          <a:schemeClr val="tx2"/>
                        </a:solidFill>
                        <a:latin typeface="+mj-lt"/>
                        <a:ea typeface="+mj-ea"/>
                      </a:endParaRPr>
                    </a:p>
                  </a:txBody>
                  <a:tcPr/>
                </a:tc>
                <a:tc>
                  <a:txBody>
                    <a:bodyPr/>
                    <a:lstStyle/>
                    <a:p>
                      <a:r>
                        <a:rPr lang="en-US" altLang="zh-CN" sz="2000" dirty="0" smtClean="0">
                          <a:solidFill>
                            <a:schemeClr val="tx2"/>
                          </a:solidFill>
                          <a:latin typeface="+mj-lt"/>
                          <a:ea typeface="+mj-ea"/>
                        </a:rPr>
                        <a:t>1. Large </a:t>
                      </a:r>
                      <a:r>
                        <a:rPr lang="en-US" altLang="zh-CN" sz="2000" dirty="0" smtClean="0">
                          <a:solidFill>
                            <a:srgbClr val="C00000"/>
                          </a:solidFill>
                          <a:latin typeface="Comic Sans MS" pitchFamily="66" charset="0"/>
                          <a:ea typeface="+mj-ea"/>
                        </a:rPr>
                        <a:t>index</a:t>
                      </a:r>
                      <a:r>
                        <a:rPr lang="en-US" altLang="zh-CN" sz="2000" dirty="0" smtClean="0">
                          <a:solidFill>
                            <a:schemeClr val="tx2"/>
                          </a:solidFill>
                          <a:latin typeface="+mj-lt"/>
                          <a:ea typeface="+mj-ea"/>
                        </a:rPr>
                        <a:t> and preprocessing time;</a:t>
                      </a:r>
                    </a:p>
                    <a:p>
                      <a:r>
                        <a:rPr lang="en-US" altLang="zh-CN" sz="2000" dirty="0" smtClean="0">
                          <a:solidFill>
                            <a:schemeClr val="tx2"/>
                          </a:solidFill>
                          <a:latin typeface="+mj-lt"/>
                          <a:ea typeface="+mj-ea"/>
                        </a:rPr>
                        <a:t>2. Do</a:t>
                      </a:r>
                      <a:r>
                        <a:rPr lang="en-US" altLang="zh-CN" sz="2000" baseline="0" dirty="0" smtClean="0">
                          <a:solidFill>
                            <a:schemeClr val="tx2"/>
                          </a:solidFill>
                          <a:latin typeface="+mj-lt"/>
                          <a:ea typeface="+mj-ea"/>
                        </a:rPr>
                        <a:t> not support </a:t>
                      </a:r>
                      <a:r>
                        <a:rPr lang="en-US" altLang="zh-CN" sz="2000" baseline="0" dirty="0" smtClean="0">
                          <a:solidFill>
                            <a:srgbClr val="C00000"/>
                          </a:solidFill>
                          <a:latin typeface="Comic Sans MS" pitchFamily="66" charset="0"/>
                          <a:ea typeface="+mj-ea"/>
                        </a:rPr>
                        <a:t>dynamic</a:t>
                      </a:r>
                      <a:r>
                        <a:rPr lang="en-US" altLang="zh-CN" sz="2000" baseline="0" dirty="0" smtClean="0">
                          <a:solidFill>
                            <a:schemeClr val="tx2"/>
                          </a:solidFill>
                          <a:latin typeface="+mj-lt"/>
                          <a:ea typeface="+mj-ea"/>
                        </a:rPr>
                        <a:t> </a:t>
                      </a:r>
                      <a:r>
                        <a:rPr lang="en-US" altLang="zh-CN" sz="2000" baseline="0" dirty="0" smtClean="0">
                          <a:solidFill>
                            <a:srgbClr val="C00000"/>
                          </a:solidFill>
                          <a:latin typeface="Comic Sans MS" pitchFamily="66" charset="0"/>
                          <a:ea typeface="+mj-ea"/>
                        </a:rPr>
                        <a:t>graph</a:t>
                      </a:r>
                      <a:endParaRPr lang="zh-CN" altLang="en-US" sz="2000" dirty="0">
                        <a:solidFill>
                          <a:srgbClr val="C00000"/>
                        </a:solidFill>
                        <a:latin typeface="Comic Sans MS" pitchFamily="66" charset="0"/>
                        <a:ea typeface="+mj-ea"/>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25110</TotalTime>
  <Words>3018</Words>
  <Application>Microsoft Office PowerPoint</Application>
  <PresentationFormat>全屏显示(4:3)</PresentationFormat>
  <Paragraphs>580</Paragraphs>
  <Slides>30</Slides>
  <Notes>30</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Edge</vt:lpstr>
      <vt:lpstr>ProbeSim: Scalable Single-Source and Top-k SimRank Computations on Dynamic Graphs</vt:lpstr>
      <vt:lpstr>Outline</vt:lpstr>
      <vt:lpstr>SimRank [Jeh and Widom, KDD 02]</vt:lpstr>
      <vt:lpstr>Applications of SimRank</vt:lpstr>
      <vt:lpstr>Random Walk Interpretation of SimRank</vt:lpstr>
      <vt:lpstr>Random Walk Interpretation of SimRank</vt:lpstr>
      <vt:lpstr>The Monte Carlo (MC) Algorithm</vt:lpstr>
      <vt:lpstr>The Monte Carlo (MC) Algorithm</vt:lpstr>
      <vt:lpstr>State-of-the-arts for Single Source/Top-k</vt:lpstr>
      <vt:lpstr>Our Approach: the ProbeSim Algorithm</vt:lpstr>
      <vt:lpstr>Our Approach: the ProbeSim Algorithm</vt:lpstr>
      <vt:lpstr>Intuition: ProbeSim vs MC</vt:lpstr>
      <vt:lpstr>Intuition: ProbeSim vs MC</vt:lpstr>
      <vt:lpstr>Some Optimization Techniques…</vt:lpstr>
      <vt:lpstr>Some Optimization Techniques…</vt:lpstr>
      <vt:lpstr>Experimental Results: Small Datasets</vt:lpstr>
      <vt:lpstr>Experimental Results: Small Datasets</vt:lpstr>
      <vt:lpstr>Experiments: Large Datasets</vt:lpstr>
      <vt:lpstr>Pooling: An Example</vt:lpstr>
      <vt:lpstr>Pooling: An Example</vt:lpstr>
      <vt:lpstr>Pooling: An Example</vt:lpstr>
      <vt:lpstr>Pooling: An Example</vt:lpstr>
      <vt:lpstr>Pooling: An Example</vt:lpstr>
      <vt:lpstr>Pooling: An Example</vt:lpstr>
      <vt:lpstr>Experimental Results on Large Graphs</vt:lpstr>
      <vt:lpstr>Experimental Results on Large Graphs</vt:lpstr>
      <vt:lpstr>Experimental Results on Large Graphs</vt:lpstr>
      <vt:lpstr>Experimental Results on Large Graphs</vt:lpstr>
      <vt:lpstr>Conclusions</vt:lpstr>
      <vt:lpstr>幻灯片 30</vt:lpstr>
    </vt:vector>
  </TitlesOfParts>
  <Company>National Univeristy of Singapore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Boosting Holism in XML Twig Pattern Matching Using Structural Indexing Techniques</dc:title>
  <dc:creator>Chen Ting</dc:creator>
  <cp:lastModifiedBy>dell</cp:lastModifiedBy>
  <cp:revision>1235</cp:revision>
  <cp:lastPrinted>1601-01-01T00:00:00Z</cp:lastPrinted>
  <dcterms:created xsi:type="dcterms:W3CDTF">2005-04-20T18:02:34Z</dcterms:created>
  <dcterms:modified xsi:type="dcterms:W3CDTF">2018-08-24T07:06:11Z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